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13"/>
  </p:notesMasterIdLst>
  <p:handoutMasterIdLst>
    <p:handoutMasterId r:id="rId14"/>
  </p:handoutMasterIdLst>
  <p:sldIdLst>
    <p:sldId id="256" r:id="rId2"/>
    <p:sldId id="262" r:id="rId3"/>
    <p:sldId id="263" r:id="rId4"/>
    <p:sldId id="274" r:id="rId5"/>
    <p:sldId id="268" r:id="rId6"/>
    <p:sldId id="270" r:id="rId7"/>
    <p:sldId id="267" r:id="rId8"/>
    <p:sldId id="271" r:id="rId9"/>
    <p:sldId id="272" r:id="rId10"/>
    <p:sldId id="264" r:id="rId11"/>
    <p:sldId id="273" r:id="rId12"/>
  </p:sldIdLst>
  <p:sldSz cx="12192000" cy="6858000"/>
  <p:notesSz cx="6888163" cy="10018713"/>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138" autoAdjust="0"/>
    <p:restoredTop sz="93460" autoAdjust="0"/>
  </p:normalViewPr>
  <p:slideViewPr>
    <p:cSldViewPr snapToGrid="0">
      <p:cViewPr>
        <p:scale>
          <a:sx n="90" d="100"/>
          <a:sy n="90" d="100"/>
        </p:scale>
        <p:origin x="1200" y="124"/>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84871" cy="502676"/>
          </a:xfrm>
          <a:prstGeom prst="rect">
            <a:avLst/>
          </a:prstGeom>
        </p:spPr>
        <p:txBody>
          <a:bodyPr vert="horz" lIns="96606" tIns="48303" rIns="96606" bIns="48303" rtlCol="0"/>
          <a:lstStyle>
            <a:lvl1pPr algn="l">
              <a:defRPr sz="13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901698" y="0"/>
            <a:ext cx="2984871" cy="502676"/>
          </a:xfrm>
          <a:prstGeom prst="rect">
            <a:avLst/>
          </a:prstGeom>
        </p:spPr>
        <p:txBody>
          <a:bodyPr vert="horz" lIns="96606" tIns="48303" rIns="96606" bIns="48303" rtlCol="0"/>
          <a:lstStyle>
            <a:lvl1pPr algn="r">
              <a:defRPr sz="1300"/>
            </a:lvl1pPr>
          </a:lstStyle>
          <a:p>
            <a:fld id="{AF869721-F543-4A6C-BF9D-65D7CC540427}" type="datetimeFigureOut">
              <a:rPr lang="en-US" smtClean="0"/>
              <a:t>7/1/2023</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9516039"/>
            <a:ext cx="2984871" cy="502674"/>
          </a:xfrm>
          <a:prstGeom prst="rect">
            <a:avLst/>
          </a:prstGeom>
        </p:spPr>
        <p:txBody>
          <a:bodyPr vert="horz" lIns="96606" tIns="48303" rIns="96606" bIns="48303" rtlCol="0" anchor="b"/>
          <a:lstStyle>
            <a:lvl1pPr algn="l">
              <a:defRPr sz="13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901698" y="9516039"/>
            <a:ext cx="2984871" cy="502674"/>
          </a:xfrm>
          <a:prstGeom prst="rect">
            <a:avLst/>
          </a:prstGeom>
        </p:spPr>
        <p:txBody>
          <a:bodyPr vert="horz" lIns="96606" tIns="48303" rIns="96606" bIns="48303" rtlCol="0" anchor="b"/>
          <a:lstStyle>
            <a:lvl1pPr algn="r">
              <a:defRPr sz="13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84871" cy="502676"/>
          </a:xfrm>
          <a:prstGeom prst="rect">
            <a:avLst/>
          </a:prstGeom>
        </p:spPr>
        <p:txBody>
          <a:bodyPr vert="horz" lIns="96606" tIns="48303" rIns="96606" bIns="48303" rtlCol="0"/>
          <a:lstStyle>
            <a:lvl1pPr algn="l">
              <a:defRPr sz="1300"/>
            </a:lvl1pPr>
          </a:lstStyle>
          <a:p>
            <a:endParaRPr lang="en-US" dirty="0"/>
          </a:p>
        </p:txBody>
      </p:sp>
      <p:sp>
        <p:nvSpPr>
          <p:cNvPr id="3" name="Date Placeholder 2"/>
          <p:cNvSpPr>
            <a:spLocks noGrp="1"/>
          </p:cNvSpPr>
          <p:nvPr>
            <p:ph type="dt" idx="1"/>
          </p:nvPr>
        </p:nvSpPr>
        <p:spPr>
          <a:xfrm>
            <a:off x="3901698" y="0"/>
            <a:ext cx="2984871" cy="502676"/>
          </a:xfrm>
          <a:prstGeom prst="rect">
            <a:avLst/>
          </a:prstGeom>
        </p:spPr>
        <p:txBody>
          <a:bodyPr vert="horz" lIns="96606" tIns="48303" rIns="96606" bIns="48303" rtlCol="0"/>
          <a:lstStyle>
            <a:lvl1pPr algn="r">
              <a:defRPr sz="1300"/>
            </a:lvl1pPr>
          </a:lstStyle>
          <a:p>
            <a:fld id="{C732326A-4C88-4AFB-AA5B-5919D81DFF5B}" type="datetimeFigureOut">
              <a:rPr lang="en-US" smtClean="0"/>
              <a:t>7/1/2023</a:t>
            </a:fld>
            <a:endParaRPr lang="en-US" dirty="0"/>
          </a:p>
        </p:txBody>
      </p:sp>
      <p:sp>
        <p:nvSpPr>
          <p:cNvPr id="4" name="Slide Image Placeholder 3"/>
          <p:cNvSpPr>
            <a:spLocks noGrp="1" noRot="1" noChangeAspect="1"/>
          </p:cNvSpPr>
          <p:nvPr>
            <p:ph type="sldImg" idx="2"/>
          </p:nvPr>
        </p:nvSpPr>
        <p:spPr>
          <a:xfrm>
            <a:off x="439738" y="1252538"/>
            <a:ext cx="6008687" cy="3381375"/>
          </a:xfrm>
          <a:prstGeom prst="rect">
            <a:avLst/>
          </a:prstGeom>
          <a:noFill/>
          <a:ln w="12700">
            <a:solidFill>
              <a:prstClr val="black"/>
            </a:solidFill>
          </a:ln>
        </p:spPr>
        <p:txBody>
          <a:bodyPr vert="horz" lIns="96606" tIns="48303" rIns="96606" bIns="48303" rtlCol="0" anchor="ctr"/>
          <a:lstStyle/>
          <a:p>
            <a:endParaRPr lang="en-US" dirty="0"/>
          </a:p>
        </p:txBody>
      </p:sp>
      <p:sp>
        <p:nvSpPr>
          <p:cNvPr id="5" name="Notes Placeholder 4"/>
          <p:cNvSpPr>
            <a:spLocks noGrp="1"/>
          </p:cNvSpPr>
          <p:nvPr>
            <p:ph type="body" sz="quarter" idx="3"/>
          </p:nvPr>
        </p:nvSpPr>
        <p:spPr>
          <a:xfrm>
            <a:off x="688817" y="4821506"/>
            <a:ext cx="5510530" cy="3944868"/>
          </a:xfrm>
          <a:prstGeom prst="rect">
            <a:avLst/>
          </a:prstGeom>
        </p:spPr>
        <p:txBody>
          <a:bodyPr vert="horz" lIns="96606" tIns="48303" rIns="96606" bIns="48303"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9516039"/>
            <a:ext cx="2984871" cy="502674"/>
          </a:xfrm>
          <a:prstGeom prst="rect">
            <a:avLst/>
          </a:prstGeom>
        </p:spPr>
        <p:txBody>
          <a:bodyPr vert="horz" lIns="96606" tIns="48303" rIns="96606" bIns="48303" rtlCol="0" anchor="b"/>
          <a:lstStyle>
            <a:lvl1pPr algn="l">
              <a:defRPr sz="1300"/>
            </a:lvl1pPr>
          </a:lstStyle>
          <a:p>
            <a:endParaRPr lang="en-US" dirty="0"/>
          </a:p>
        </p:txBody>
      </p:sp>
      <p:sp>
        <p:nvSpPr>
          <p:cNvPr id="7" name="Slide Number Placeholder 6"/>
          <p:cNvSpPr>
            <a:spLocks noGrp="1"/>
          </p:cNvSpPr>
          <p:nvPr>
            <p:ph type="sldNum" sz="quarter" idx="5"/>
          </p:nvPr>
        </p:nvSpPr>
        <p:spPr>
          <a:xfrm>
            <a:off x="3901698" y="9516039"/>
            <a:ext cx="2984871" cy="502674"/>
          </a:xfrm>
          <a:prstGeom prst="rect">
            <a:avLst/>
          </a:prstGeom>
        </p:spPr>
        <p:txBody>
          <a:bodyPr vert="horz" lIns="96606" tIns="48303" rIns="96606" bIns="48303" rtlCol="0" anchor="b"/>
          <a:lstStyle>
            <a:lvl1pPr algn="r">
              <a:defRPr sz="13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Look into using larger aircrafts to combine flights to same destination?</a:t>
            </a:r>
          </a:p>
          <a:p>
            <a:r>
              <a:rPr lang="en-GB" dirty="0"/>
              <a:t>Overbooked flights?</a:t>
            </a:r>
          </a:p>
          <a:p>
            <a:r>
              <a:rPr lang="en-GB" dirty="0"/>
              <a:t>Staffing issues?</a:t>
            </a:r>
          </a:p>
        </p:txBody>
      </p:sp>
      <p:sp>
        <p:nvSpPr>
          <p:cNvPr id="4" name="Slide Number Placeholder 3"/>
          <p:cNvSpPr>
            <a:spLocks noGrp="1"/>
          </p:cNvSpPr>
          <p:nvPr>
            <p:ph type="sldNum" sz="quarter" idx="5"/>
          </p:nvPr>
        </p:nvSpPr>
        <p:spPr/>
        <p:txBody>
          <a:bodyPr/>
          <a:lstStyle/>
          <a:p>
            <a:fld id="{C6B3AB32-59DF-41F1-9618-EDFBF5049629}" type="slidenum">
              <a:rPr lang="en-US" smtClean="0"/>
              <a:t>10</a:t>
            </a:fld>
            <a:endParaRPr lang="en-US" dirty="0"/>
          </a:p>
        </p:txBody>
      </p:sp>
    </p:spTree>
    <p:extLst>
      <p:ext uri="{BB962C8B-B14F-4D97-AF65-F5344CB8AC3E}">
        <p14:creationId xmlns:p14="http://schemas.microsoft.com/office/powerpoint/2010/main" val="1838142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C6B3AB32-59DF-41F1-9618-EDFBF5049629}" type="slidenum">
              <a:rPr lang="en-US" smtClean="0"/>
              <a:t>11</a:t>
            </a:fld>
            <a:endParaRPr lang="en-US" dirty="0"/>
          </a:p>
        </p:txBody>
      </p:sp>
    </p:spTree>
    <p:extLst>
      <p:ext uri="{BB962C8B-B14F-4D97-AF65-F5344CB8AC3E}">
        <p14:creationId xmlns:p14="http://schemas.microsoft.com/office/powerpoint/2010/main" val="2198193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b="0" i="0" dirty="0">
              <a:solidFill>
                <a:srgbClr val="111111"/>
              </a:solidFill>
              <a:effectLst/>
              <a:latin typeface="TiemposTextWeb"/>
            </a:endParaRPr>
          </a:p>
          <a:p>
            <a:r>
              <a:rPr lang="en-GB" b="0" i="0" dirty="0">
                <a:solidFill>
                  <a:srgbClr val="111111"/>
                </a:solidFill>
                <a:effectLst/>
                <a:latin typeface="TiemposTextWeb"/>
              </a:rPr>
              <a:t>Weather: JFK and LGA are located near water, and EWR is landlocked but all are impacted by bad weather in NY/NJ</a:t>
            </a:r>
          </a:p>
          <a:p>
            <a:endParaRPr lang="en-GB" b="0" i="0" dirty="0">
              <a:solidFill>
                <a:srgbClr val="111111"/>
              </a:solidFill>
              <a:effectLst/>
              <a:latin typeface="TiemposTextWeb"/>
            </a:endParaRPr>
          </a:p>
          <a:p>
            <a:r>
              <a:rPr lang="en-GB" b="0" i="0" dirty="0">
                <a:solidFill>
                  <a:srgbClr val="111111"/>
                </a:solidFill>
                <a:effectLst/>
                <a:latin typeface="TiemposTextWeb"/>
              </a:rPr>
              <a:t>Runway slots: In the best of conditions, </a:t>
            </a:r>
            <a:r>
              <a:rPr lang="en-GB" dirty="0"/>
              <a:t>79 flights/hour operational cap for EWR imposed by FAA</a:t>
            </a:r>
            <a:r>
              <a:rPr lang="en-GB" b="0" i="0" dirty="0">
                <a:solidFill>
                  <a:srgbClr val="111111"/>
                </a:solidFill>
                <a:effectLst/>
                <a:latin typeface="TiemposTextWeb"/>
              </a:rPr>
              <a:t>. Lower in bad weather. The data suggests this cap was broken 16 times in 2017.</a:t>
            </a:r>
          </a:p>
          <a:p>
            <a:endParaRPr lang="en-GB" b="0" i="0" dirty="0">
              <a:solidFill>
                <a:srgbClr val="111111"/>
              </a:solidFill>
              <a:effectLst/>
              <a:latin typeface="TiemposTextWeb"/>
            </a:endParaRPr>
          </a:p>
          <a:p>
            <a:r>
              <a:rPr lang="en-GB" b="0" i="0" dirty="0">
                <a:solidFill>
                  <a:srgbClr val="111111"/>
                </a:solidFill>
                <a:effectLst/>
                <a:latin typeface="TiemposTextWeb"/>
              </a:rPr>
              <a:t>Flight paths: close proximity of the 3 airports so holding patterns required to clear airspace.</a:t>
            </a:r>
          </a:p>
        </p:txBody>
      </p:sp>
      <p:sp>
        <p:nvSpPr>
          <p:cNvPr id="4" name="Slide Number Placeholder 3"/>
          <p:cNvSpPr>
            <a:spLocks noGrp="1"/>
          </p:cNvSpPr>
          <p:nvPr>
            <p:ph type="sldNum" sz="quarter" idx="5"/>
          </p:nvPr>
        </p:nvSpPr>
        <p:spPr/>
        <p:txBody>
          <a:bodyPr/>
          <a:lstStyle/>
          <a:p>
            <a:fld id="{C6B3AB32-59DF-41F1-9618-EDFBF5049629}" type="slidenum">
              <a:rPr lang="en-US" smtClean="0"/>
              <a:t>2</a:t>
            </a:fld>
            <a:endParaRPr lang="en-US" dirty="0"/>
          </a:p>
        </p:txBody>
      </p:sp>
    </p:spTree>
    <p:extLst>
      <p:ext uri="{BB962C8B-B14F-4D97-AF65-F5344CB8AC3E}">
        <p14:creationId xmlns:p14="http://schemas.microsoft.com/office/powerpoint/2010/main" val="251619754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064">
              <a:defRPr/>
            </a:pPr>
            <a:endParaRPr lang="en-GB" dirty="0"/>
          </a:p>
        </p:txBody>
      </p:sp>
      <p:sp>
        <p:nvSpPr>
          <p:cNvPr id="4" name="Slide Number Placeholder 3"/>
          <p:cNvSpPr>
            <a:spLocks noGrp="1"/>
          </p:cNvSpPr>
          <p:nvPr>
            <p:ph type="sldNum" sz="quarter" idx="5"/>
          </p:nvPr>
        </p:nvSpPr>
        <p:spPr/>
        <p:txBody>
          <a:bodyPr/>
          <a:lstStyle/>
          <a:p>
            <a:fld id="{C6B3AB32-59DF-41F1-9618-EDFBF5049629}" type="slidenum">
              <a:rPr lang="en-US" smtClean="0"/>
              <a:t>3</a:t>
            </a:fld>
            <a:endParaRPr lang="en-US" dirty="0"/>
          </a:p>
        </p:txBody>
      </p:sp>
    </p:spTree>
    <p:extLst>
      <p:ext uri="{BB962C8B-B14F-4D97-AF65-F5344CB8AC3E}">
        <p14:creationId xmlns:p14="http://schemas.microsoft.com/office/powerpoint/2010/main" val="2369059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defTabSz="966064">
              <a:defRPr/>
            </a:pPr>
            <a:r>
              <a:rPr lang="en-GB" dirty="0"/>
              <a:t>Expect crosswinds to cause delays or cancellations. Headwinds and tailwinds are not as important.</a:t>
            </a:r>
          </a:p>
        </p:txBody>
      </p:sp>
      <p:sp>
        <p:nvSpPr>
          <p:cNvPr id="4" name="Slide Number Placeholder 3"/>
          <p:cNvSpPr>
            <a:spLocks noGrp="1"/>
          </p:cNvSpPr>
          <p:nvPr>
            <p:ph type="sldNum" sz="quarter" idx="5"/>
          </p:nvPr>
        </p:nvSpPr>
        <p:spPr/>
        <p:txBody>
          <a:bodyPr/>
          <a:lstStyle/>
          <a:p>
            <a:fld id="{C6B3AB32-59DF-41F1-9618-EDFBF5049629}" type="slidenum">
              <a:rPr lang="en-US" smtClean="0"/>
              <a:t>4</a:t>
            </a:fld>
            <a:endParaRPr lang="en-US" dirty="0"/>
          </a:p>
        </p:txBody>
      </p:sp>
    </p:spTree>
    <p:extLst>
      <p:ext uri="{BB962C8B-B14F-4D97-AF65-F5344CB8AC3E}">
        <p14:creationId xmlns:p14="http://schemas.microsoft.com/office/powerpoint/2010/main" val="428032668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Flights across the day… Morning: 40% - Afternoon: 30% - Evening: 25% - Night: 5%</a:t>
            </a:r>
          </a:p>
          <a:p>
            <a:endParaRPr lang="en-GB" dirty="0"/>
          </a:p>
          <a:p>
            <a:r>
              <a:rPr lang="en-GB" dirty="0"/>
              <a:t>Monthly trends: higher prop of delays in Jan, Mar, May, Jun and Dec (Christmas, Spring break and Summer)</a:t>
            </a:r>
          </a:p>
          <a:p>
            <a:r>
              <a:rPr lang="en-GB" dirty="0"/>
              <a:t>Busiest months (flight numbers) in Aug, then Mar to Oct. </a:t>
            </a:r>
          </a:p>
          <a:p>
            <a:r>
              <a:rPr lang="en-GB" dirty="0"/>
              <a:t>Lightest month is Feb</a:t>
            </a:r>
          </a:p>
          <a:p>
            <a:endParaRPr lang="en-GB" dirty="0"/>
          </a:p>
          <a:p>
            <a:r>
              <a:rPr lang="en-GB" dirty="0"/>
              <a:t>Holiday stats (March, June, Jul, Aug, Dec): independence test using permute; diff in proportions and diff in means</a:t>
            </a:r>
          </a:p>
          <a:p>
            <a:endParaRPr lang="en-GB" dirty="0"/>
          </a:p>
          <a:p>
            <a:r>
              <a:rPr lang="en-GB" dirty="0"/>
              <a:t>Daily trends: same traffic everyday except Saturday (less flights). Looks ok in morning with a small number of delays. This gets worse as day progresses as flight delays cannot catch up, even with less flights later in the day.</a:t>
            </a:r>
          </a:p>
        </p:txBody>
      </p:sp>
      <p:sp>
        <p:nvSpPr>
          <p:cNvPr id="4" name="Slide Number Placeholder 3"/>
          <p:cNvSpPr>
            <a:spLocks noGrp="1"/>
          </p:cNvSpPr>
          <p:nvPr>
            <p:ph type="sldNum" sz="quarter" idx="5"/>
          </p:nvPr>
        </p:nvSpPr>
        <p:spPr/>
        <p:txBody>
          <a:bodyPr/>
          <a:lstStyle/>
          <a:p>
            <a:fld id="{C6B3AB32-59DF-41F1-9618-EDFBF5049629}" type="slidenum">
              <a:rPr lang="en-US" smtClean="0"/>
              <a:t>5</a:t>
            </a:fld>
            <a:endParaRPr lang="en-US" dirty="0"/>
          </a:p>
        </p:txBody>
      </p:sp>
    </p:spTree>
    <p:extLst>
      <p:ext uri="{BB962C8B-B14F-4D97-AF65-F5344CB8AC3E}">
        <p14:creationId xmlns:p14="http://schemas.microsoft.com/office/powerpoint/2010/main" val="361534995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Monthly flights</a:t>
            </a:r>
          </a:p>
          <a:p>
            <a:r>
              <a:rPr lang="en-GB" dirty="0"/>
              <a:t>EWR: 10k, LGA/JFK: 7-8k</a:t>
            </a:r>
          </a:p>
          <a:p>
            <a:endParaRPr lang="en-GB" dirty="0"/>
          </a:p>
          <a:p>
            <a:r>
              <a:rPr lang="en-GB" dirty="0"/>
              <a:t>Daily flights</a:t>
            </a:r>
          </a:p>
          <a:p>
            <a:r>
              <a:rPr lang="en-GB" dirty="0"/>
              <a:t>EWR: 17k (Sat 13k), LGA: 14k (Sat 9k), JFK: 14k (Sat 12k)  </a:t>
            </a:r>
          </a:p>
        </p:txBody>
      </p:sp>
      <p:sp>
        <p:nvSpPr>
          <p:cNvPr id="4" name="Slide Number Placeholder 3"/>
          <p:cNvSpPr>
            <a:spLocks noGrp="1"/>
          </p:cNvSpPr>
          <p:nvPr>
            <p:ph type="sldNum" sz="quarter" idx="5"/>
          </p:nvPr>
        </p:nvSpPr>
        <p:spPr/>
        <p:txBody>
          <a:bodyPr/>
          <a:lstStyle/>
          <a:p>
            <a:fld id="{C6B3AB32-59DF-41F1-9618-EDFBF5049629}" type="slidenum">
              <a:rPr lang="en-US" smtClean="0"/>
              <a:t>6</a:t>
            </a:fld>
            <a:endParaRPr lang="en-US" dirty="0"/>
          </a:p>
        </p:txBody>
      </p:sp>
    </p:spTree>
    <p:extLst>
      <p:ext uri="{BB962C8B-B14F-4D97-AF65-F5344CB8AC3E}">
        <p14:creationId xmlns:p14="http://schemas.microsoft.com/office/powerpoint/2010/main" val="399875444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Original weather data provided had lots of missing values so enhanced with data from free weather sites.</a:t>
            </a:r>
          </a:p>
          <a:p>
            <a:endParaRPr lang="en-GB" dirty="0"/>
          </a:p>
          <a:p>
            <a:r>
              <a:rPr lang="en-GB" dirty="0"/>
              <a:t>Tested: </a:t>
            </a:r>
            <a:r>
              <a:rPr lang="en-GB" dirty="0" err="1"/>
              <a:t>LinearRegression</a:t>
            </a:r>
            <a:r>
              <a:rPr lang="en-GB" dirty="0"/>
              <a:t>, </a:t>
            </a:r>
            <a:r>
              <a:rPr lang="en-GB" dirty="0" err="1"/>
              <a:t>LogisticRegression</a:t>
            </a:r>
            <a:r>
              <a:rPr lang="en-GB" dirty="0"/>
              <a:t>, </a:t>
            </a:r>
            <a:r>
              <a:rPr lang="en-GB" dirty="0" err="1"/>
              <a:t>RandomForestClassifier</a:t>
            </a:r>
            <a:r>
              <a:rPr lang="en-GB" dirty="0"/>
              <a:t>, </a:t>
            </a:r>
            <a:r>
              <a:rPr lang="en-GB" dirty="0" err="1"/>
              <a:t>DecisionTreeClassifier</a:t>
            </a:r>
            <a:r>
              <a:rPr lang="en-GB" dirty="0"/>
              <a:t>, </a:t>
            </a:r>
            <a:r>
              <a:rPr lang="en-GB" dirty="0" err="1"/>
              <a:t>RandomForestRegressor</a:t>
            </a:r>
            <a:r>
              <a:rPr lang="en-GB" dirty="0"/>
              <a:t>, </a:t>
            </a:r>
            <a:r>
              <a:rPr lang="en-GB" dirty="0" err="1"/>
              <a:t>KNeighborsRegressor</a:t>
            </a:r>
            <a:r>
              <a:rPr lang="en-GB" dirty="0"/>
              <a:t>, Ridge, Lasso, </a:t>
            </a:r>
            <a:r>
              <a:rPr lang="en-GB" dirty="0" err="1"/>
              <a:t>GaussianNB</a:t>
            </a:r>
            <a:endParaRPr lang="en-GB" dirty="0"/>
          </a:p>
          <a:p>
            <a:r>
              <a:rPr lang="en-GB" dirty="0"/>
              <a:t>Used supervised classification model</a:t>
            </a:r>
          </a:p>
          <a:p>
            <a:endParaRPr lang="en-GB" dirty="0"/>
          </a:p>
          <a:p>
            <a:r>
              <a:rPr lang="en-GB" dirty="0"/>
              <a:t>AUC indicates how well the model can distinguish between 2 classes. </a:t>
            </a:r>
          </a:p>
          <a:p>
            <a:r>
              <a:rPr lang="en-GB" dirty="0"/>
              <a:t>AUC of 0 shows 100% of predictions were wrong. AUC of 1 shows 100% of predictions were correct.</a:t>
            </a:r>
          </a:p>
          <a:p>
            <a:r>
              <a:rPr lang="en-GB" dirty="0"/>
              <a:t>Recall = TP / (TP + FN)</a:t>
            </a:r>
          </a:p>
          <a:p>
            <a:r>
              <a:rPr lang="en-GB" dirty="0"/>
              <a:t>Precision = TP / (TP + FP)</a:t>
            </a:r>
          </a:p>
          <a:p>
            <a:r>
              <a:rPr lang="en-GB" dirty="0"/>
              <a:t>Accuracy = (TP + TN) / Total</a:t>
            </a:r>
          </a:p>
          <a:p>
            <a:endParaRPr lang="en-GB" dirty="0"/>
          </a:p>
          <a:p>
            <a:r>
              <a:rPr lang="en-GB" dirty="0"/>
              <a:t>No information on terminals (old data and some of these airlines have been taken over etc). Splitting by terminal may have led to more affect of crosswinds due to runway orientation.</a:t>
            </a:r>
          </a:p>
        </p:txBody>
      </p:sp>
      <p:sp>
        <p:nvSpPr>
          <p:cNvPr id="4" name="Slide Number Placeholder 3"/>
          <p:cNvSpPr>
            <a:spLocks noGrp="1"/>
          </p:cNvSpPr>
          <p:nvPr>
            <p:ph type="sldNum" sz="quarter" idx="5"/>
          </p:nvPr>
        </p:nvSpPr>
        <p:spPr/>
        <p:txBody>
          <a:bodyPr/>
          <a:lstStyle/>
          <a:p>
            <a:fld id="{C6B3AB32-59DF-41F1-9618-EDFBF5049629}" type="slidenum">
              <a:rPr lang="en-US" smtClean="0"/>
              <a:t>7</a:t>
            </a:fld>
            <a:endParaRPr lang="en-US" dirty="0"/>
          </a:p>
        </p:txBody>
      </p:sp>
    </p:spTree>
    <p:extLst>
      <p:ext uri="{BB962C8B-B14F-4D97-AF65-F5344CB8AC3E}">
        <p14:creationId xmlns:p14="http://schemas.microsoft.com/office/powerpoint/2010/main" val="194317062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Flight direction calculated from origin and destination long/</a:t>
            </a:r>
            <a:r>
              <a:rPr lang="en-GB" dirty="0" err="1"/>
              <a:t>lat</a:t>
            </a:r>
            <a:endParaRPr lang="en-GB" dirty="0"/>
          </a:p>
        </p:txBody>
      </p:sp>
      <p:sp>
        <p:nvSpPr>
          <p:cNvPr id="4" name="Slide Number Placeholder 3"/>
          <p:cNvSpPr>
            <a:spLocks noGrp="1"/>
          </p:cNvSpPr>
          <p:nvPr>
            <p:ph type="sldNum" sz="quarter" idx="5"/>
          </p:nvPr>
        </p:nvSpPr>
        <p:spPr/>
        <p:txBody>
          <a:bodyPr/>
          <a:lstStyle/>
          <a:p>
            <a:fld id="{C6B3AB32-59DF-41F1-9618-EDFBF5049629}" type="slidenum">
              <a:rPr lang="en-US" smtClean="0"/>
              <a:t>8</a:t>
            </a:fld>
            <a:endParaRPr lang="en-US" dirty="0"/>
          </a:p>
        </p:txBody>
      </p:sp>
    </p:spTree>
    <p:extLst>
      <p:ext uri="{BB962C8B-B14F-4D97-AF65-F5344CB8AC3E}">
        <p14:creationId xmlns:p14="http://schemas.microsoft.com/office/powerpoint/2010/main" val="7450929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Hours highly correlated with cycle so cycle removed. </a:t>
            </a:r>
          </a:p>
          <a:p>
            <a:endParaRPr lang="en-GB" dirty="0"/>
          </a:p>
          <a:p>
            <a:r>
              <a:rPr lang="en-GB" dirty="0"/>
              <a:t>3 of the weather variables were not included in the original data set (missing values)</a:t>
            </a:r>
          </a:p>
        </p:txBody>
      </p:sp>
      <p:sp>
        <p:nvSpPr>
          <p:cNvPr id="4" name="Slide Number Placeholder 3"/>
          <p:cNvSpPr>
            <a:spLocks noGrp="1"/>
          </p:cNvSpPr>
          <p:nvPr>
            <p:ph type="sldNum" sz="quarter" idx="5"/>
          </p:nvPr>
        </p:nvSpPr>
        <p:spPr/>
        <p:txBody>
          <a:bodyPr/>
          <a:lstStyle/>
          <a:p>
            <a:fld id="{C6B3AB32-59DF-41F1-9618-EDFBF5049629}" type="slidenum">
              <a:rPr lang="en-US" smtClean="0"/>
              <a:t>9</a:t>
            </a:fld>
            <a:endParaRPr lang="en-US" dirty="0"/>
          </a:p>
        </p:txBody>
      </p:sp>
    </p:spTree>
    <p:extLst>
      <p:ext uri="{BB962C8B-B14F-4D97-AF65-F5344CB8AC3E}">
        <p14:creationId xmlns:p14="http://schemas.microsoft.com/office/powerpoint/2010/main" val="323288461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7/1/2023</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7/1/2023</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7/1/2023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7/1/2023</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7/1/2023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7/1/2023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7/1/2023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7/1/2023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7/1/2023</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7/1/2023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7/1/2023</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6.pn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4.xml"/><Relationship Id="rId5" Type="http://schemas.openxmlformats.org/officeDocument/2006/relationships/image" Target="../media/image9.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pPr algn="ctr"/>
            <a:r>
              <a:rPr lang="en-GB" sz="4400" dirty="0">
                <a:solidFill>
                  <a:schemeClr val="bg1"/>
                </a:solidFill>
              </a:rPr>
              <a:t>NEWARK AIRPORT (EWR) flight delays</a:t>
            </a:r>
            <a:endParaRPr lang="en-US" sz="4400" dirty="0">
              <a:solidFill>
                <a:schemeClr val="bg1"/>
              </a:solidFill>
            </a:endParaRP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Mandip Farmahan (dr20)</a:t>
            </a:r>
          </a:p>
        </p:txBody>
      </p:sp>
      <p:sp>
        <p:nvSpPr>
          <p:cNvPr id="12" name="Subtitle 2">
            <a:extLst>
              <a:ext uri="{FF2B5EF4-FFF2-40B4-BE49-F238E27FC236}">
                <a16:creationId xmlns:a16="http://schemas.microsoft.com/office/drawing/2014/main" id="{134E2056-BC2A-486D-82D5-1433779901F4}"/>
              </a:ext>
            </a:extLst>
          </p:cNvPr>
          <p:cNvSpPr txBox="1">
            <a:spLocks/>
          </p:cNvSpPr>
          <p:nvPr/>
        </p:nvSpPr>
        <p:spPr>
          <a:xfrm>
            <a:off x="581194" y="5467246"/>
            <a:ext cx="10993546" cy="484822"/>
          </a:xfrm>
          <a:prstGeom prst="rect">
            <a:avLst/>
          </a:prstGeom>
        </p:spPr>
        <p:txBody>
          <a:bodyPr vert="horz" lIns="91440" tIns="45720" rIns="91440" bIns="45720" rtlCol="0" anchor="t">
            <a:normAutofit/>
          </a:bodyPr>
          <a:lstStyle>
            <a:lvl1pPr marL="0" indent="0" algn="l"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cap="all">
                <a:solidFill>
                  <a:schemeClr val="accent2"/>
                </a:solidFill>
                <a:latin typeface="+mn-lt"/>
                <a:ea typeface="+mn-ea"/>
                <a:cs typeface="+mn-cs"/>
              </a:defRPr>
            </a:lvl1pPr>
            <a:lvl2pPr marL="457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600" kern="1200">
                <a:solidFill>
                  <a:schemeClr val="tx1">
                    <a:tint val="75000"/>
                  </a:schemeClr>
                </a:solidFill>
                <a:latin typeface="+mn-lt"/>
                <a:ea typeface="+mn-ea"/>
                <a:cs typeface="+mn-cs"/>
              </a:defRPr>
            </a:lvl2pPr>
            <a:lvl3pPr marL="914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400" kern="1200">
                <a:solidFill>
                  <a:schemeClr val="tx1">
                    <a:tint val="75000"/>
                  </a:schemeClr>
                </a:solidFill>
                <a:latin typeface="+mn-lt"/>
                <a:ea typeface="+mn-ea"/>
                <a:cs typeface="+mn-cs"/>
              </a:defRPr>
            </a:lvl3pPr>
            <a:lvl4pPr marL="1371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4pPr>
            <a:lvl5pPr marL="18288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5pPr>
            <a:lvl6pPr marL="22860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6pPr>
            <a:lvl7pPr marL="27432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7pPr>
            <a:lvl8pPr marL="32004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8pPr>
            <a:lvl9pPr marL="3657600" indent="0" algn="ctr" defTabSz="457200" rtl="0" eaLnBrk="1" latinLnBrk="0" hangingPunct="1">
              <a:spcBef>
                <a:spcPct val="20000"/>
              </a:spcBef>
              <a:spcAft>
                <a:spcPts val="600"/>
              </a:spcAft>
              <a:buClr>
                <a:schemeClr val="accent2"/>
              </a:buClr>
              <a:buSzPct val="92000"/>
              <a:buFont typeface="Wingdings 2" panose="05020102010507070707" pitchFamily="18" charset="2"/>
              <a:buNone/>
              <a:defRPr sz="1200" kern="1200">
                <a:solidFill>
                  <a:schemeClr val="tx1">
                    <a:tint val="75000"/>
                  </a:schemeClr>
                </a:solidFill>
                <a:latin typeface="+mn-lt"/>
                <a:ea typeface="+mn-ea"/>
                <a:cs typeface="+mn-cs"/>
              </a:defRPr>
            </a:lvl9pPr>
          </a:lstStyle>
          <a:p>
            <a:pPr algn="r"/>
            <a:r>
              <a:rPr lang="en-US" dirty="0">
                <a:solidFill>
                  <a:srgbClr val="7CEBFF"/>
                </a:solidFill>
              </a:rPr>
              <a:t>21 June 2023</a:t>
            </a:r>
          </a:p>
        </p:txBody>
      </p:sp>
    </p:spTree>
    <p:extLst>
      <p:ext uri="{BB962C8B-B14F-4D97-AF65-F5344CB8AC3E}">
        <p14:creationId xmlns:p14="http://schemas.microsoft.com/office/powerpoint/2010/main" val="148770071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Conclusions and Recommendations</a:t>
            </a:r>
          </a:p>
        </p:txBody>
      </p:sp>
      <p:sp>
        <p:nvSpPr>
          <p:cNvPr id="4" name="Content Placeholder 3">
            <a:extLst>
              <a:ext uri="{FF2B5EF4-FFF2-40B4-BE49-F238E27FC236}">
                <a16:creationId xmlns:a16="http://schemas.microsoft.com/office/drawing/2014/main" id="{8413773F-41F7-4B2A-8524-E5FA8DEB4358}"/>
              </a:ext>
            </a:extLst>
          </p:cNvPr>
          <p:cNvSpPr>
            <a:spLocks noGrp="1"/>
          </p:cNvSpPr>
          <p:nvPr>
            <p:ph sz="half" idx="1"/>
          </p:nvPr>
        </p:nvSpPr>
        <p:spPr>
          <a:xfrm>
            <a:off x="581193" y="2228003"/>
            <a:ext cx="11029616" cy="4007427"/>
          </a:xfrm>
        </p:spPr>
        <p:txBody>
          <a:bodyPr>
            <a:normAutofit fontScale="85000" lnSpcReduction="20000"/>
          </a:bodyPr>
          <a:lstStyle/>
          <a:p>
            <a:pPr lvl="1"/>
            <a:r>
              <a:rPr lang="en-GB" sz="1800" dirty="0"/>
              <a:t>24% of flights from EWR in 2017 had departure delays</a:t>
            </a:r>
          </a:p>
          <a:p>
            <a:pPr lvl="2"/>
            <a:endParaRPr lang="en-GB" sz="1600" dirty="0"/>
          </a:p>
          <a:p>
            <a:pPr lvl="1"/>
            <a:r>
              <a:rPr lang="en-GB" sz="1800" dirty="0"/>
              <a:t>Weather alone is not responsible for departure delays</a:t>
            </a:r>
          </a:p>
          <a:p>
            <a:pPr lvl="2"/>
            <a:r>
              <a:rPr lang="en-GB" sz="1600" dirty="0"/>
              <a:t>Weather related airport improvements unlikely to cause a decrease in departure delays</a:t>
            </a:r>
          </a:p>
          <a:p>
            <a:pPr lvl="2"/>
            <a:endParaRPr lang="en-GB" sz="1600" dirty="0"/>
          </a:p>
          <a:p>
            <a:pPr lvl="1"/>
            <a:r>
              <a:rPr lang="en-GB" sz="1800" dirty="0"/>
              <a:t>Time of flight (58%) and number flights per day are most important</a:t>
            </a:r>
          </a:p>
          <a:p>
            <a:pPr lvl="2"/>
            <a:r>
              <a:rPr lang="en-GB" sz="1600" dirty="0"/>
              <a:t>40% of flights are in the morning and only 5% at night</a:t>
            </a:r>
          </a:p>
          <a:p>
            <a:pPr lvl="2"/>
            <a:r>
              <a:rPr lang="en-GB" sz="1600" dirty="0"/>
              <a:t>Flights should be more evenly spread across the day or reduce total number of flights</a:t>
            </a:r>
          </a:p>
          <a:p>
            <a:pPr lvl="2"/>
            <a:endParaRPr lang="en-GB" sz="1600" dirty="0"/>
          </a:p>
          <a:p>
            <a:pPr lvl="1"/>
            <a:r>
              <a:rPr lang="en-GB" sz="1800" dirty="0"/>
              <a:t>Delays in general are worse at EWR than LGA and JFK</a:t>
            </a:r>
          </a:p>
          <a:p>
            <a:pPr lvl="2"/>
            <a:r>
              <a:rPr lang="en-GB" sz="1600" dirty="0"/>
              <a:t>More flights leave from EWR</a:t>
            </a:r>
          </a:p>
          <a:p>
            <a:pPr lvl="2"/>
            <a:r>
              <a:rPr lang="en-GB" sz="1600" dirty="0"/>
              <a:t>Final model indicates flights from all NY and NJ airports are affected by similar factors</a:t>
            </a:r>
          </a:p>
          <a:p>
            <a:pPr lvl="2"/>
            <a:r>
              <a:rPr lang="en-GB" sz="1600" dirty="0"/>
              <a:t>To fully investigate the influence of wind speed and direction, terminal-specific data is required</a:t>
            </a:r>
          </a:p>
        </p:txBody>
      </p:sp>
    </p:spTree>
    <p:extLst>
      <p:ext uri="{BB962C8B-B14F-4D97-AF65-F5344CB8AC3E}">
        <p14:creationId xmlns:p14="http://schemas.microsoft.com/office/powerpoint/2010/main" val="416995581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Thank You</a:t>
            </a:r>
          </a:p>
        </p:txBody>
      </p:sp>
      <p:pic>
        <p:nvPicPr>
          <p:cNvPr id="6" name="Picture 5">
            <a:extLst>
              <a:ext uri="{FF2B5EF4-FFF2-40B4-BE49-F238E27FC236}">
                <a16:creationId xmlns:a16="http://schemas.microsoft.com/office/drawing/2014/main" id="{0BA790E0-ACE9-4027-8578-3724DFDC4914}"/>
              </a:ext>
            </a:extLst>
          </p:cNvPr>
          <p:cNvPicPr>
            <a:picLocks noChangeAspect="1"/>
          </p:cNvPicPr>
          <p:nvPr/>
        </p:nvPicPr>
        <p:blipFill>
          <a:blip r:embed="rId3"/>
          <a:stretch>
            <a:fillRect/>
          </a:stretch>
        </p:blipFill>
        <p:spPr>
          <a:xfrm>
            <a:off x="2306431" y="2175492"/>
            <a:ext cx="7579138" cy="4308785"/>
          </a:xfrm>
          <a:prstGeom prst="rect">
            <a:avLst/>
          </a:prstGeom>
        </p:spPr>
      </p:pic>
    </p:spTree>
    <p:extLst>
      <p:ext uri="{BB962C8B-B14F-4D97-AF65-F5344CB8AC3E}">
        <p14:creationId xmlns:p14="http://schemas.microsoft.com/office/powerpoint/2010/main" val="28144357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New York and New Jersey Airports</a:t>
            </a:r>
          </a:p>
        </p:txBody>
      </p:sp>
      <p:sp>
        <p:nvSpPr>
          <p:cNvPr id="4" name="Content Placeholder 3">
            <a:extLst>
              <a:ext uri="{FF2B5EF4-FFF2-40B4-BE49-F238E27FC236}">
                <a16:creationId xmlns:a16="http://schemas.microsoft.com/office/drawing/2014/main" id="{8413773F-41F7-4B2A-8524-E5FA8DEB4358}"/>
              </a:ext>
            </a:extLst>
          </p:cNvPr>
          <p:cNvSpPr>
            <a:spLocks noGrp="1"/>
          </p:cNvSpPr>
          <p:nvPr>
            <p:ph sz="half" idx="1"/>
          </p:nvPr>
        </p:nvSpPr>
        <p:spPr/>
        <p:txBody>
          <a:bodyPr/>
          <a:lstStyle/>
          <a:p>
            <a:r>
              <a:rPr lang="en-GB" dirty="0"/>
              <a:t>3 main airports</a:t>
            </a:r>
          </a:p>
          <a:p>
            <a:pPr lvl="1"/>
            <a:r>
              <a:rPr lang="en-GB" dirty="0"/>
              <a:t>Newark Liberty International Airport (EWR)</a:t>
            </a:r>
          </a:p>
          <a:p>
            <a:pPr lvl="1"/>
            <a:r>
              <a:rPr lang="en-GB" dirty="0"/>
              <a:t>John F. Kennedy International Airport (JFK)</a:t>
            </a:r>
          </a:p>
          <a:p>
            <a:pPr lvl="1"/>
            <a:r>
              <a:rPr lang="en-GB" dirty="0"/>
              <a:t>LaGuardia Airport (LGA)</a:t>
            </a:r>
          </a:p>
          <a:p>
            <a:r>
              <a:rPr lang="en-GB" dirty="0"/>
              <a:t>Sources of delay</a:t>
            </a:r>
          </a:p>
          <a:p>
            <a:pPr lvl="1"/>
            <a:r>
              <a:rPr lang="en-GB" dirty="0"/>
              <a:t>Weather</a:t>
            </a:r>
          </a:p>
          <a:p>
            <a:pPr lvl="1"/>
            <a:r>
              <a:rPr lang="en-GB" dirty="0"/>
              <a:t>Runway slots</a:t>
            </a:r>
          </a:p>
          <a:p>
            <a:pPr lvl="1"/>
            <a:r>
              <a:rPr lang="en-GB" dirty="0"/>
              <a:t>Flight paths</a:t>
            </a:r>
          </a:p>
          <a:p>
            <a:pPr lvl="1"/>
            <a:endParaRPr lang="en-GB" dirty="0"/>
          </a:p>
        </p:txBody>
      </p:sp>
      <p:pic>
        <p:nvPicPr>
          <p:cNvPr id="9" name="Picture 8">
            <a:extLst>
              <a:ext uri="{FF2B5EF4-FFF2-40B4-BE49-F238E27FC236}">
                <a16:creationId xmlns:a16="http://schemas.microsoft.com/office/drawing/2014/main" id="{A5BD4C0E-61FA-4A03-A4ED-5201886123D9}"/>
              </a:ext>
            </a:extLst>
          </p:cNvPr>
          <p:cNvPicPr>
            <a:picLocks noChangeAspect="1"/>
          </p:cNvPicPr>
          <p:nvPr/>
        </p:nvPicPr>
        <p:blipFill rotWithShape="1">
          <a:blip r:embed="rId3"/>
          <a:srcRect l="2888" t="8072" r="2633" b="2481"/>
          <a:stretch/>
        </p:blipFill>
        <p:spPr>
          <a:xfrm>
            <a:off x="5673655" y="2411374"/>
            <a:ext cx="6063049" cy="3266303"/>
          </a:xfrm>
          <a:prstGeom prst="rect">
            <a:avLst/>
          </a:prstGeom>
        </p:spPr>
      </p:pic>
    </p:spTree>
    <p:extLst>
      <p:ext uri="{BB962C8B-B14F-4D97-AF65-F5344CB8AC3E}">
        <p14:creationId xmlns:p14="http://schemas.microsoft.com/office/powerpoint/2010/main" val="395432167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Project remit</a:t>
            </a:r>
          </a:p>
        </p:txBody>
      </p:sp>
      <p:sp>
        <p:nvSpPr>
          <p:cNvPr id="4" name="Content Placeholder 3">
            <a:extLst>
              <a:ext uri="{FF2B5EF4-FFF2-40B4-BE49-F238E27FC236}">
                <a16:creationId xmlns:a16="http://schemas.microsoft.com/office/drawing/2014/main" id="{8413773F-41F7-4B2A-8524-E5FA8DEB4358}"/>
              </a:ext>
            </a:extLst>
          </p:cNvPr>
          <p:cNvSpPr>
            <a:spLocks noGrp="1"/>
          </p:cNvSpPr>
          <p:nvPr>
            <p:ph sz="half" idx="1"/>
          </p:nvPr>
        </p:nvSpPr>
        <p:spPr>
          <a:xfrm>
            <a:off x="450700" y="3202567"/>
            <a:ext cx="11284823" cy="1937444"/>
          </a:xfrm>
        </p:spPr>
        <p:txBody>
          <a:bodyPr>
            <a:normAutofit/>
          </a:bodyPr>
          <a:lstStyle/>
          <a:p>
            <a:pPr lvl="1"/>
            <a:r>
              <a:rPr lang="en-GB" dirty="0"/>
              <a:t>The scope of this project will therefore focus on the following:</a:t>
            </a:r>
          </a:p>
          <a:p>
            <a:pPr lvl="2"/>
            <a:r>
              <a:rPr lang="en-GB" dirty="0"/>
              <a:t>How many flights are affected and is this different from the neighbouring airports (JFK and LGA)?</a:t>
            </a:r>
          </a:p>
          <a:p>
            <a:pPr lvl="2"/>
            <a:r>
              <a:rPr lang="en-GB" dirty="0"/>
              <a:t>Are these delays weather related and if so, what elements are causing these delays?</a:t>
            </a:r>
          </a:p>
          <a:p>
            <a:pPr lvl="2"/>
            <a:r>
              <a:rPr lang="en-GB" dirty="0"/>
              <a:t>If not weather related, what other factors are causing these delays? </a:t>
            </a:r>
          </a:p>
          <a:p>
            <a:pPr lvl="2"/>
            <a:r>
              <a:rPr lang="en-GB" dirty="0"/>
              <a:t>Binary classification of delayed (15 mins or more) vs not delayed (less than 15 mins)</a:t>
            </a:r>
          </a:p>
        </p:txBody>
      </p:sp>
      <p:sp>
        <p:nvSpPr>
          <p:cNvPr id="5" name="Content Placeholder 3">
            <a:extLst>
              <a:ext uri="{FF2B5EF4-FFF2-40B4-BE49-F238E27FC236}">
                <a16:creationId xmlns:a16="http://schemas.microsoft.com/office/drawing/2014/main" id="{5779D28A-1921-44C1-A99C-407E43546134}"/>
              </a:ext>
            </a:extLst>
          </p:cNvPr>
          <p:cNvSpPr txBox="1">
            <a:spLocks/>
          </p:cNvSpPr>
          <p:nvPr/>
        </p:nvSpPr>
        <p:spPr>
          <a:xfrm>
            <a:off x="453588" y="2140354"/>
            <a:ext cx="11125923" cy="1062213"/>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324000" lvl="1" indent="0">
              <a:buFont typeface="Wingdings 2" panose="05020102010507070707" pitchFamily="18" charset="2"/>
              <a:buNone/>
            </a:pPr>
            <a:r>
              <a:rPr lang="en-GB" dirty="0">
                <a:solidFill>
                  <a:schemeClr val="accent1"/>
                </a:solidFill>
              </a:rPr>
              <a:t>“You have been hired by Newark airport to investigate the effect of weather on aeroplane departure delays*.  They want to invest in improving facilities so that aircraft can take off in more types of weather.  As part of investigating the effect of weather you should investigate other factors to understand how important weather is in comparison to them.”</a:t>
            </a:r>
            <a:endParaRPr lang="en-GB" sz="1400" dirty="0">
              <a:solidFill>
                <a:schemeClr val="accent1"/>
              </a:solidFill>
            </a:endParaRPr>
          </a:p>
        </p:txBody>
      </p:sp>
      <p:sp>
        <p:nvSpPr>
          <p:cNvPr id="8" name="Content Placeholder 3">
            <a:extLst>
              <a:ext uri="{FF2B5EF4-FFF2-40B4-BE49-F238E27FC236}">
                <a16:creationId xmlns:a16="http://schemas.microsoft.com/office/drawing/2014/main" id="{20CBAF1E-2BE7-45F6-AB0E-D5FDCBE46B6A}"/>
              </a:ext>
            </a:extLst>
          </p:cNvPr>
          <p:cNvSpPr txBox="1">
            <a:spLocks/>
          </p:cNvSpPr>
          <p:nvPr/>
        </p:nvSpPr>
        <p:spPr>
          <a:xfrm>
            <a:off x="450700" y="5473398"/>
            <a:ext cx="11128811" cy="955255"/>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324000" lvl="1" indent="0">
              <a:buNone/>
            </a:pPr>
            <a:r>
              <a:rPr lang="en-GB" sz="1100" dirty="0">
                <a:solidFill>
                  <a:schemeClr val="accent1"/>
                </a:solidFill>
              </a:rPr>
              <a:t>* U.S. Department of Transportation Federal Aviation Administration (FAA) Order JO 7210.55F states the following:</a:t>
            </a:r>
          </a:p>
          <a:p>
            <a:pPr marL="324000" lvl="1" indent="0">
              <a:buNone/>
            </a:pPr>
            <a:r>
              <a:rPr lang="en-GB" sz="1100" dirty="0">
                <a:solidFill>
                  <a:schemeClr val="accent1"/>
                </a:solidFill>
              </a:rPr>
              <a:t>"Delays to instrument flight rules (IFR) traffic of 15 minutes or more, which result from the ATC system detaining an aircraft at the gate, short of the runway, on the runway, on a taxiway, or in a holding configuration anywhere enroute must be reported."</a:t>
            </a:r>
          </a:p>
          <a:p>
            <a:pPr marL="324000" lvl="1" indent="0">
              <a:buFont typeface="Wingdings 2" panose="05020102010507070707" pitchFamily="18" charset="2"/>
              <a:buNone/>
            </a:pPr>
            <a:endParaRPr lang="en-GB" sz="1100" dirty="0">
              <a:solidFill>
                <a:schemeClr val="accent1"/>
              </a:solidFill>
            </a:endParaRPr>
          </a:p>
        </p:txBody>
      </p:sp>
    </p:spTree>
    <p:extLst>
      <p:ext uri="{BB962C8B-B14F-4D97-AF65-F5344CB8AC3E}">
        <p14:creationId xmlns:p14="http://schemas.microsoft.com/office/powerpoint/2010/main" val="4199142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EWR Airport Background</a:t>
            </a:r>
          </a:p>
        </p:txBody>
      </p:sp>
      <p:sp>
        <p:nvSpPr>
          <p:cNvPr id="4" name="Content Placeholder 3">
            <a:extLst>
              <a:ext uri="{FF2B5EF4-FFF2-40B4-BE49-F238E27FC236}">
                <a16:creationId xmlns:a16="http://schemas.microsoft.com/office/drawing/2014/main" id="{8413773F-41F7-4B2A-8524-E5FA8DEB4358}"/>
              </a:ext>
            </a:extLst>
          </p:cNvPr>
          <p:cNvSpPr>
            <a:spLocks noGrp="1"/>
          </p:cNvSpPr>
          <p:nvPr>
            <p:ph sz="half" idx="1"/>
          </p:nvPr>
        </p:nvSpPr>
        <p:spPr>
          <a:xfrm>
            <a:off x="453588" y="2107192"/>
            <a:ext cx="8026456" cy="4145971"/>
          </a:xfrm>
        </p:spPr>
        <p:txBody>
          <a:bodyPr>
            <a:normAutofit lnSpcReduction="10000"/>
          </a:bodyPr>
          <a:lstStyle/>
          <a:p>
            <a:pPr lvl="1"/>
            <a:r>
              <a:rPr lang="en-GB" b="0" i="0" dirty="0">
                <a:solidFill>
                  <a:srgbClr val="202122"/>
                </a:solidFill>
                <a:effectLst/>
                <a:latin typeface="Arial" panose="020B0604020202020204" pitchFamily="34" charset="0"/>
              </a:rPr>
              <a:t>Opened in 1928</a:t>
            </a:r>
          </a:p>
          <a:p>
            <a:pPr lvl="1"/>
            <a:r>
              <a:rPr lang="en-GB" b="0" i="0" dirty="0">
                <a:solidFill>
                  <a:srgbClr val="202122"/>
                </a:solidFill>
                <a:effectLst/>
                <a:latin typeface="Arial" panose="020B0604020202020204" pitchFamily="34" charset="0"/>
              </a:rPr>
              <a:t>3 terminals and 3 runways</a:t>
            </a:r>
          </a:p>
          <a:p>
            <a:pPr lvl="2"/>
            <a:r>
              <a:rPr lang="en-GB" b="0" i="0" dirty="0">
                <a:solidFill>
                  <a:srgbClr val="202122"/>
                </a:solidFill>
                <a:effectLst/>
                <a:latin typeface="Arial" panose="020B0604020202020204" pitchFamily="34" charset="0"/>
              </a:rPr>
              <a:t>11/29 is used by smaller aircraft or when there are strong crosswinds on the two main runways</a:t>
            </a:r>
            <a:endParaRPr lang="en-GB" dirty="0"/>
          </a:p>
          <a:p>
            <a:pPr lvl="2"/>
            <a:r>
              <a:rPr lang="en-GB" b="0" i="0" dirty="0">
                <a:solidFill>
                  <a:srgbClr val="202122"/>
                </a:solidFill>
                <a:effectLst/>
                <a:latin typeface="Arial" panose="020B0604020202020204" pitchFamily="34" charset="0"/>
              </a:rPr>
              <a:t>4R/22L (opened 1952) is used primarily for landings</a:t>
            </a:r>
          </a:p>
          <a:p>
            <a:pPr lvl="2"/>
            <a:r>
              <a:rPr lang="en-GB" b="0" i="0" dirty="0">
                <a:solidFill>
                  <a:srgbClr val="202122"/>
                </a:solidFill>
                <a:effectLst/>
                <a:latin typeface="Arial" panose="020B0604020202020204" pitchFamily="34" charset="0"/>
              </a:rPr>
              <a:t>4L/22R (opened 1970) is used primarily for departures</a:t>
            </a:r>
          </a:p>
          <a:p>
            <a:pPr lvl="2"/>
            <a:r>
              <a:rPr lang="en-GB" b="0" i="0" dirty="0">
                <a:solidFill>
                  <a:srgbClr val="202122"/>
                </a:solidFill>
                <a:effectLst/>
                <a:latin typeface="Arial" panose="020B0604020202020204" pitchFamily="34" charset="0"/>
              </a:rPr>
              <a:t>Port Authority completed a $97 million dollar rehabilitation project of 4L/22R in 2014</a:t>
            </a:r>
          </a:p>
          <a:p>
            <a:pPr lvl="1"/>
            <a:r>
              <a:rPr lang="en-GB" dirty="0"/>
              <a:t>EWR was previously a FAA-designated Level 3 (slot-coordinated) airport</a:t>
            </a:r>
          </a:p>
          <a:p>
            <a:pPr lvl="1"/>
            <a:r>
              <a:rPr lang="en-GB" dirty="0"/>
              <a:t>In 2016, FAA re-designated EWR a Level 2 (schedule facilitated) airport</a:t>
            </a:r>
          </a:p>
          <a:p>
            <a:pPr lvl="1"/>
            <a:r>
              <a:rPr lang="en-GB" dirty="0"/>
              <a:t>2017 annual departure metrics (proportions):</a:t>
            </a:r>
          </a:p>
          <a:p>
            <a:pPr lvl="2"/>
            <a:r>
              <a:rPr lang="en-GB" dirty="0"/>
              <a:t>On time – 0.734</a:t>
            </a:r>
          </a:p>
          <a:p>
            <a:pPr lvl="2"/>
            <a:r>
              <a:rPr lang="en-GB" dirty="0"/>
              <a:t>Delayed – 0.241</a:t>
            </a:r>
          </a:p>
          <a:p>
            <a:pPr lvl="2"/>
            <a:r>
              <a:rPr lang="en-GB" dirty="0"/>
              <a:t>Cancelled – 0.025</a:t>
            </a:r>
          </a:p>
        </p:txBody>
      </p:sp>
      <p:pic>
        <p:nvPicPr>
          <p:cNvPr id="6" name="Picture 5">
            <a:extLst>
              <a:ext uri="{FF2B5EF4-FFF2-40B4-BE49-F238E27FC236}">
                <a16:creationId xmlns:a16="http://schemas.microsoft.com/office/drawing/2014/main" id="{A6B8FDDD-A7E3-4B27-95F0-C8EF3E61C3FA}"/>
              </a:ext>
            </a:extLst>
          </p:cNvPr>
          <p:cNvPicPr>
            <a:picLocks noChangeAspect="1"/>
          </p:cNvPicPr>
          <p:nvPr/>
        </p:nvPicPr>
        <p:blipFill rotWithShape="1">
          <a:blip r:embed="rId3"/>
          <a:srcRect l="5072" t="6306"/>
          <a:stretch/>
        </p:blipFill>
        <p:spPr>
          <a:xfrm>
            <a:off x="8480044" y="2112708"/>
            <a:ext cx="3130764" cy="4226795"/>
          </a:xfrm>
          <a:prstGeom prst="rect">
            <a:avLst/>
          </a:prstGeom>
        </p:spPr>
      </p:pic>
    </p:spTree>
    <p:extLst>
      <p:ext uri="{BB962C8B-B14F-4D97-AF65-F5344CB8AC3E}">
        <p14:creationId xmlns:p14="http://schemas.microsoft.com/office/powerpoint/2010/main" val="459910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EWR Airport delays</a:t>
            </a:r>
          </a:p>
        </p:txBody>
      </p:sp>
      <p:sp>
        <p:nvSpPr>
          <p:cNvPr id="4" name="Content Placeholder 3">
            <a:extLst>
              <a:ext uri="{FF2B5EF4-FFF2-40B4-BE49-F238E27FC236}">
                <a16:creationId xmlns:a16="http://schemas.microsoft.com/office/drawing/2014/main" id="{8413773F-41F7-4B2A-8524-E5FA8DEB4358}"/>
              </a:ext>
            </a:extLst>
          </p:cNvPr>
          <p:cNvSpPr>
            <a:spLocks noGrp="1"/>
          </p:cNvSpPr>
          <p:nvPr>
            <p:ph sz="half" idx="1"/>
          </p:nvPr>
        </p:nvSpPr>
        <p:spPr>
          <a:xfrm>
            <a:off x="581193" y="5213378"/>
            <a:ext cx="10205870" cy="1291427"/>
          </a:xfrm>
        </p:spPr>
        <p:txBody>
          <a:bodyPr>
            <a:normAutofit/>
          </a:bodyPr>
          <a:lstStyle/>
          <a:p>
            <a:pPr lvl="1"/>
            <a:r>
              <a:rPr lang="en-GB" sz="1100" dirty="0"/>
              <a:t>Is there a holiday effect?</a:t>
            </a:r>
          </a:p>
          <a:p>
            <a:pPr lvl="1"/>
            <a:endParaRPr lang="en-GB" sz="1800" dirty="0"/>
          </a:p>
          <a:p>
            <a:pPr lvl="1"/>
            <a:r>
              <a:rPr lang="en-GB" sz="1100" dirty="0"/>
              <a:t>There are significantly more delays during the holiday season</a:t>
            </a:r>
          </a:p>
        </p:txBody>
      </p:sp>
      <p:pic>
        <p:nvPicPr>
          <p:cNvPr id="7" name="Picture 6">
            <a:extLst>
              <a:ext uri="{FF2B5EF4-FFF2-40B4-BE49-F238E27FC236}">
                <a16:creationId xmlns:a16="http://schemas.microsoft.com/office/drawing/2014/main" id="{A7F3C1A8-0F5D-4331-925F-B0EF9B990972}"/>
              </a:ext>
            </a:extLst>
          </p:cNvPr>
          <p:cNvPicPr>
            <a:picLocks noChangeAspect="1"/>
          </p:cNvPicPr>
          <p:nvPr/>
        </p:nvPicPr>
        <p:blipFill>
          <a:blip r:embed="rId3"/>
          <a:stretch>
            <a:fillRect/>
          </a:stretch>
        </p:blipFill>
        <p:spPr>
          <a:xfrm>
            <a:off x="1236574" y="5620744"/>
            <a:ext cx="1972538" cy="434086"/>
          </a:xfrm>
          <a:prstGeom prst="rect">
            <a:avLst/>
          </a:prstGeom>
        </p:spPr>
      </p:pic>
      <p:pic>
        <p:nvPicPr>
          <p:cNvPr id="5" name="Picture 4">
            <a:extLst>
              <a:ext uri="{FF2B5EF4-FFF2-40B4-BE49-F238E27FC236}">
                <a16:creationId xmlns:a16="http://schemas.microsoft.com/office/drawing/2014/main" id="{7836AFC7-D1D6-4575-815B-FBA4B8F3FF4C}"/>
              </a:ext>
            </a:extLst>
          </p:cNvPr>
          <p:cNvPicPr>
            <a:picLocks noChangeAspect="1"/>
          </p:cNvPicPr>
          <p:nvPr/>
        </p:nvPicPr>
        <p:blipFill>
          <a:blip r:embed="rId4"/>
          <a:stretch>
            <a:fillRect/>
          </a:stretch>
        </p:blipFill>
        <p:spPr>
          <a:xfrm>
            <a:off x="581205" y="2088819"/>
            <a:ext cx="4952590" cy="3060000"/>
          </a:xfrm>
          <a:prstGeom prst="rect">
            <a:avLst/>
          </a:prstGeom>
        </p:spPr>
      </p:pic>
      <p:pic>
        <p:nvPicPr>
          <p:cNvPr id="6" name="Picture 5">
            <a:extLst>
              <a:ext uri="{FF2B5EF4-FFF2-40B4-BE49-F238E27FC236}">
                <a16:creationId xmlns:a16="http://schemas.microsoft.com/office/drawing/2014/main" id="{6702FDD5-B017-42DA-80B5-C6868215FCAA}"/>
              </a:ext>
            </a:extLst>
          </p:cNvPr>
          <p:cNvPicPr>
            <a:picLocks noChangeAspect="1"/>
          </p:cNvPicPr>
          <p:nvPr/>
        </p:nvPicPr>
        <p:blipFill>
          <a:blip r:embed="rId5"/>
          <a:stretch>
            <a:fillRect/>
          </a:stretch>
        </p:blipFill>
        <p:spPr>
          <a:xfrm>
            <a:off x="6658207" y="2088819"/>
            <a:ext cx="4952590" cy="3060000"/>
          </a:xfrm>
          <a:prstGeom prst="rect">
            <a:avLst/>
          </a:prstGeom>
        </p:spPr>
      </p:pic>
    </p:spTree>
    <p:extLst>
      <p:ext uri="{BB962C8B-B14F-4D97-AF65-F5344CB8AC3E}">
        <p14:creationId xmlns:p14="http://schemas.microsoft.com/office/powerpoint/2010/main" val="152092711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Comparison of Airport delays</a:t>
            </a:r>
          </a:p>
        </p:txBody>
      </p:sp>
      <p:sp>
        <p:nvSpPr>
          <p:cNvPr id="12" name="Content Placeholder 3">
            <a:extLst>
              <a:ext uri="{FF2B5EF4-FFF2-40B4-BE49-F238E27FC236}">
                <a16:creationId xmlns:a16="http://schemas.microsoft.com/office/drawing/2014/main" id="{F78071D6-511D-41DE-A477-5D779664C4A6}"/>
              </a:ext>
            </a:extLst>
          </p:cNvPr>
          <p:cNvSpPr>
            <a:spLocks noGrp="1"/>
          </p:cNvSpPr>
          <p:nvPr>
            <p:ph sz="half" idx="1"/>
          </p:nvPr>
        </p:nvSpPr>
        <p:spPr>
          <a:xfrm>
            <a:off x="581193" y="5213378"/>
            <a:ext cx="9105732" cy="1291427"/>
          </a:xfrm>
        </p:spPr>
        <p:txBody>
          <a:bodyPr>
            <a:normAutofit/>
          </a:bodyPr>
          <a:lstStyle/>
          <a:p>
            <a:pPr lvl="1"/>
            <a:r>
              <a:rPr lang="en-GB" sz="1100" dirty="0"/>
              <a:t>Is there an airport effect?</a:t>
            </a:r>
          </a:p>
          <a:p>
            <a:pPr lvl="1"/>
            <a:endParaRPr lang="en-GB" sz="1800" dirty="0"/>
          </a:p>
          <a:p>
            <a:pPr lvl="1"/>
            <a:r>
              <a:rPr lang="en-GB" sz="1100" dirty="0"/>
              <a:t>Proportion of delays at EWR are significantly higher than neighbouring airports</a:t>
            </a:r>
          </a:p>
        </p:txBody>
      </p:sp>
      <p:pic>
        <p:nvPicPr>
          <p:cNvPr id="15" name="Picture 14">
            <a:extLst>
              <a:ext uri="{FF2B5EF4-FFF2-40B4-BE49-F238E27FC236}">
                <a16:creationId xmlns:a16="http://schemas.microsoft.com/office/drawing/2014/main" id="{97461640-0A10-4703-B729-A659A5A96483}"/>
              </a:ext>
            </a:extLst>
          </p:cNvPr>
          <p:cNvPicPr>
            <a:picLocks noChangeAspect="1"/>
          </p:cNvPicPr>
          <p:nvPr/>
        </p:nvPicPr>
        <p:blipFill>
          <a:blip r:embed="rId3"/>
          <a:stretch>
            <a:fillRect/>
          </a:stretch>
        </p:blipFill>
        <p:spPr>
          <a:xfrm>
            <a:off x="1223962" y="5628260"/>
            <a:ext cx="1781176" cy="436206"/>
          </a:xfrm>
          <a:prstGeom prst="rect">
            <a:avLst/>
          </a:prstGeom>
        </p:spPr>
      </p:pic>
      <p:pic>
        <p:nvPicPr>
          <p:cNvPr id="3" name="Picture 2">
            <a:extLst>
              <a:ext uri="{FF2B5EF4-FFF2-40B4-BE49-F238E27FC236}">
                <a16:creationId xmlns:a16="http://schemas.microsoft.com/office/drawing/2014/main" id="{4F48DEBA-AC9A-407B-A835-4E41868C5D0B}"/>
              </a:ext>
            </a:extLst>
          </p:cNvPr>
          <p:cNvPicPr>
            <a:picLocks noChangeAspect="1"/>
          </p:cNvPicPr>
          <p:nvPr/>
        </p:nvPicPr>
        <p:blipFill>
          <a:blip r:embed="rId4"/>
          <a:stretch>
            <a:fillRect/>
          </a:stretch>
        </p:blipFill>
        <p:spPr>
          <a:xfrm>
            <a:off x="581204" y="2153378"/>
            <a:ext cx="4952590" cy="3060000"/>
          </a:xfrm>
          <a:prstGeom prst="rect">
            <a:avLst/>
          </a:prstGeom>
        </p:spPr>
      </p:pic>
      <p:pic>
        <p:nvPicPr>
          <p:cNvPr id="4" name="Picture 3">
            <a:extLst>
              <a:ext uri="{FF2B5EF4-FFF2-40B4-BE49-F238E27FC236}">
                <a16:creationId xmlns:a16="http://schemas.microsoft.com/office/drawing/2014/main" id="{42CFDE25-EE2C-49E6-9C37-D861CEE38A75}"/>
              </a:ext>
            </a:extLst>
          </p:cNvPr>
          <p:cNvPicPr>
            <a:picLocks noChangeAspect="1"/>
          </p:cNvPicPr>
          <p:nvPr/>
        </p:nvPicPr>
        <p:blipFill>
          <a:blip r:embed="rId5"/>
          <a:stretch>
            <a:fillRect/>
          </a:stretch>
        </p:blipFill>
        <p:spPr>
          <a:xfrm>
            <a:off x="6658208" y="2153378"/>
            <a:ext cx="4952590" cy="3060000"/>
          </a:xfrm>
          <a:prstGeom prst="rect">
            <a:avLst/>
          </a:prstGeom>
        </p:spPr>
      </p:pic>
    </p:spTree>
    <p:extLst>
      <p:ext uri="{BB962C8B-B14F-4D97-AF65-F5344CB8AC3E}">
        <p14:creationId xmlns:p14="http://schemas.microsoft.com/office/powerpoint/2010/main" val="20266432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Weather related delay factors</a:t>
            </a:r>
          </a:p>
        </p:txBody>
      </p:sp>
      <p:sp>
        <p:nvSpPr>
          <p:cNvPr id="4" name="Content Placeholder 3">
            <a:extLst>
              <a:ext uri="{FF2B5EF4-FFF2-40B4-BE49-F238E27FC236}">
                <a16:creationId xmlns:a16="http://schemas.microsoft.com/office/drawing/2014/main" id="{8413773F-41F7-4B2A-8524-E5FA8DEB4358}"/>
              </a:ext>
            </a:extLst>
          </p:cNvPr>
          <p:cNvSpPr>
            <a:spLocks noGrp="1"/>
          </p:cNvSpPr>
          <p:nvPr>
            <p:ph sz="half" idx="1"/>
          </p:nvPr>
        </p:nvSpPr>
        <p:spPr>
          <a:xfrm>
            <a:off x="581192" y="1881377"/>
            <a:ext cx="7691743" cy="2492567"/>
          </a:xfrm>
        </p:spPr>
        <p:txBody>
          <a:bodyPr/>
          <a:lstStyle/>
          <a:p>
            <a:pPr lvl="1"/>
            <a:r>
              <a:rPr lang="en-GB" dirty="0"/>
              <a:t>Original data: </a:t>
            </a:r>
          </a:p>
          <a:p>
            <a:pPr lvl="2"/>
            <a:r>
              <a:rPr lang="en-GB" dirty="0"/>
              <a:t>Wind direction (</a:t>
            </a:r>
            <a:r>
              <a:rPr lang="en-GB" dirty="0" err="1"/>
              <a:t>wind_dir</a:t>
            </a:r>
            <a:r>
              <a:rPr lang="en-GB" dirty="0"/>
              <a:t>), wind speed (</a:t>
            </a:r>
            <a:r>
              <a:rPr lang="en-GB" dirty="0" err="1"/>
              <a:t>wind_speed</a:t>
            </a:r>
            <a:r>
              <a:rPr lang="en-GB" dirty="0"/>
              <a:t>) and visibility (</a:t>
            </a:r>
            <a:r>
              <a:rPr lang="en-GB" dirty="0" err="1"/>
              <a:t>visib</a:t>
            </a:r>
            <a:r>
              <a:rPr lang="en-GB" dirty="0"/>
              <a:t>)</a:t>
            </a:r>
          </a:p>
          <a:p>
            <a:pPr lvl="1"/>
            <a:r>
              <a:rPr lang="en-GB" dirty="0"/>
              <a:t>Alternative data sourced (NOAA and </a:t>
            </a:r>
            <a:r>
              <a:rPr lang="en-GB" dirty="0" err="1"/>
              <a:t>Meteostat</a:t>
            </a:r>
            <a:r>
              <a:rPr lang="en-GB" dirty="0"/>
              <a:t>):</a:t>
            </a:r>
          </a:p>
          <a:p>
            <a:pPr lvl="2"/>
            <a:r>
              <a:rPr lang="en-GB" dirty="0"/>
              <a:t>Temperature (</a:t>
            </a:r>
            <a:r>
              <a:rPr lang="en-GB" dirty="0" err="1"/>
              <a:t>tavg</a:t>
            </a:r>
            <a:r>
              <a:rPr lang="en-GB" dirty="0"/>
              <a:t>), precipitation (</a:t>
            </a:r>
            <a:r>
              <a:rPr lang="en-GB" dirty="0" err="1"/>
              <a:t>prcp</a:t>
            </a:r>
            <a:r>
              <a:rPr lang="en-GB" dirty="0"/>
              <a:t>), snow fall (snow) and snow depth (</a:t>
            </a:r>
            <a:r>
              <a:rPr lang="en-GB" dirty="0" err="1"/>
              <a:t>snwd</a:t>
            </a:r>
            <a:r>
              <a:rPr lang="en-GB" dirty="0"/>
              <a:t>)</a:t>
            </a:r>
          </a:p>
          <a:p>
            <a:pPr lvl="2"/>
            <a:r>
              <a:rPr lang="en-GB" dirty="0"/>
              <a:t> Air pressure (</a:t>
            </a:r>
            <a:r>
              <a:rPr lang="en-GB" dirty="0" err="1"/>
              <a:t>pres</a:t>
            </a:r>
            <a:r>
              <a:rPr lang="en-GB" dirty="0"/>
              <a:t>)</a:t>
            </a:r>
          </a:p>
          <a:p>
            <a:pPr lvl="1"/>
            <a:r>
              <a:rPr lang="en-GB" dirty="0"/>
              <a:t>Random Forest Classifier Model built in Python after model and parameter tuning</a:t>
            </a:r>
          </a:p>
        </p:txBody>
      </p:sp>
      <p:graphicFrame>
        <p:nvGraphicFramePr>
          <p:cNvPr id="6" name="Table 5">
            <a:extLst>
              <a:ext uri="{FF2B5EF4-FFF2-40B4-BE49-F238E27FC236}">
                <a16:creationId xmlns:a16="http://schemas.microsoft.com/office/drawing/2014/main" id="{1771B91E-9C04-45BD-A7FC-FC85682168DD}"/>
              </a:ext>
            </a:extLst>
          </p:cNvPr>
          <p:cNvGraphicFramePr>
            <a:graphicFrameLocks noGrp="1"/>
          </p:cNvGraphicFramePr>
          <p:nvPr>
            <p:extLst>
              <p:ext uri="{D42A27DB-BD31-4B8C-83A1-F6EECF244321}">
                <p14:modId xmlns:p14="http://schemas.microsoft.com/office/powerpoint/2010/main" val="923049385"/>
              </p:ext>
            </p:extLst>
          </p:nvPr>
        </p:nvGraphicFramePr>
        <p:xfrm>
          <a:off x="5513882" y="4475410"/>
          <a:ext cx="1970289" cy="1734228"/>
        </p:xfrm>
        <a:graphic>
          <a:graphicData uri="http://schemas.openxmlformats.org/drawingml/2006/table">
            <a:tbl>
              <a:tblPr firstRow="1">
                <a:tableStyleId>{5C22544A-7EE6-4342-B048-85BDC9FD1C3A}</a:tableStyleId>
              </a:tblPr>
              <a:tblGrid>
                <a:gridCol w="1059173">
                  <a:extLst>
                    <a:ext uri="{9D8B030D-6E8A-4147-A177-3AD203B41FA5}">
                      <a16:colId xmlns:a16="http://schemas.microsoft.com/office/drawing/2014/main" val="4289034634"/>
                    </a:ext>
                  </a:extLst>
                </a:gridCol>
                <a:gridCol w="911116">
                  <a:extLst>
                    <a:ext uri="{9D8B030D-6E8A-4147-A177-3AD203B41FA5}">
                      <a16:colId xmlns:a16="http://schemas.microsoft.com/office/drawing/2014/main" val="3960252752"/>
                    </a:ext>
                  </a:extLst>
                </a:gridCol>
              </a:tblGrid>
              <a:tr h="192692">
                <a:tc>
                  <a:txBody>
                    <a:bodyPr/>
                    <a:lstStyle/>
                    <a:p>
                      <a:pPr algn="ctr" fontAlgn="b"/>
                      <a:r>
                        <a:rPr lang="en-GB" sz="1050" u="none" strike="noStrike">
                          <a:effectLst/>
                        </a:rPr>
                        <a:t>Variable</a:t>
                      </a:r>
                      <a:endParaRPr lang="en-GB" sz="1050" b="1"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a:effectLst/>
                        </a:rPr>
                        <a:t>Importance</a:t>
                      </a:r>
                      <a:endParaRPr lang="en-GB" sz="1050" b="1" i="0" u="none" strike="noStrike">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97529104"/>
                  </a:ext>
                </a:extLst>
              </a:tr>
              <a:tr h="192692">
                <a:tc>
                  <a:txBody>
                    <a:bodyPr/>
                    <a:lstStyle/>
                    <a:p>
                      <a:pPr algn="ctr" fontAlgn="b"/>
                      <a:r>
                        <a:rPr lang="en-GB" sz="1050" u="none" strike="noStrike">
                          <a:effectLst/>
                        </a:rPr>
                        <a:t>prcp</a:t>
                      </a:r>
                      <a:endParaRPr lang="en-GB" sz="105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dirty="0">
                          <a:effectLst/>
                        </a:rPr>
                        <a:t>0.37</a:t>
                      </a:r>
                      <a:endParaRPr lang="en-GB" sz="105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175694615"/>
                  </a:ext>
                </a:extLst>
              </a:tr>
              <a:tr h="192692">
                <a:tc>
                  <a:txBody>
                    <a:bodyPr/>
                    <a:lstStyle/>
                    <a:p>
                      <a:pPr algn="ctr" fontAlgn="b"/>
                      <a:r>
                        <a:rPr lang="en-GB" sz="1050" u="none" strike="noStrike" dirty="0" err="1">
                          <a:effectLst/>
                        </a:rPr>
                        <a:t>pres</a:t>
                      </a:r>
                      <a:endParaRPr lang="en-GB" sz="105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dirty="0">
                          <a:effectLst/>
                        </a:rPr>
                        <a:t>0.21</a:t>
                      </a:r>
                      <a:endParaRPr lang="en-GB" sz="105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672261427"/>
                  </a:ext>
                </a:extLst>
              </a:tr>
              <a:tr h="192692">
                <a:tc>
                  <a:txBody>
                    <a:bodyPr/>
                    <a:lstStyle/>
                    <a:p>
                      <a:pPr algn="ctr" fontAlgn="b"/>
                      <a:r>
                        <a:rPr lang="en-GB" sz="1050" u="none" strike="noStrike">
                          <a:effectLst/>
                        </a:rPr>
                        <a:t>visib</a:t>
                      </a:r>
                      <a:endParaRPr lang="en-GB" sz="105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dirty="0">
                          <a:effectLst/>
                        </a:rPr>
                        <a:t>0.17</a:t>
                      </a:r>
                      <a:endParaRPr lang="en-GB" sz="105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155521660"/>
                  </a:ext>
                </a:extLst>
              </a:tr>
              <a:tr h="192692">
                <a:tc>
                  <a:txBody>
                    <a:bodyPr/>
                    <a:lstStyle/>
                    <a:p>
                      <a:pPr algn="ctr" fontAlgn="b"/>
                      <a:r>
                        <a:rPr lang="en-GB" sz="1050" u="none" strike="noStrike" dirty="0" err="1">
                          <a:effectLst/>
                        </a:rPr>
                        <a:t>tavg</a:t>
                      </a:r>
                      <a:endParaRPr lang="en-GB" sz="105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dirty="0">
                          <a:effectLst/>
                        </a:rPr>
                        <a:t>0.10</a:t>
                      </a:r>
                      <a:endParaRPr lang="en-GB" sz="105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337895735"/>
                  </a:ext>
                </a:extLst>
              </a:tr>
              <a:tr h="192692">
                <a:tc>
                  <a:txBody>
                    <a:bodyPr/>
                    <a:lstStyle/>
                    <a:p>
                      <a:pPr algn="ctr" fontAlgn="b"/>
                      <a:r>
                        <a:rPr lang="en-GB" sz="1050" u="none" strike="noStrike">
                          <a:effectLst/>
                        </a:rPr>
                        <a:t>snwd</a:t>
                      </a:r>
                      <a:endParaRPr lang="en-GB" sz="105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dirty="0">
                          <a:effectLst/>
                        </a:rPr>
                        <a:t>0.10</a:t>
                      </a:r>
                      <a:endParaRPr lang="en-GB" sz="105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773693068"/>
                  </a:ext>
                </a:extLst>
              </a:tr>
              <a:tr h="192692">
                <a:tc>
                  <a:txBody>
                    <a:bodyPr/>
                    <a:lstStyle/>
                    <a:p>
                      <a:pPr algn="ctr" fontAlgn="b"/>
                      <a:r>
                        <a:rPr lang="en-GB" sz="1050" u="none" strike="noStrike">
                          <a:effectLst/>
                        </a:rPr>
                        <a:t>wind_dir</a:t>
                      </a:r>
                      <a:endParaRPr lang="en-GB" sz="105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dirty="0">
                          <a:effectLst/>
                        </a:rPr>
                        <a:t>0.03</a:t>
                      </a:r>
                      <a:endParaRPr lang="en-GB" sz="105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268085283"/>
                  </a:ext>
                </a:extLst>
              </a:tr>
              <a:tr h="192692">
                <a:tc>
                  <a:txBody>
                    <a:bodyPr/>
                    <a:lstStyle/>
                    <a:p>
                      <a:pPr algn="ctr" fontAlgn="b"/>
                      <a:r>
                        <a:rPr lang="en-GB" sz="1050" u="none" strike="noStrike">
                          <a:effectLst/>
                        </a:rPr>
                        <a:t>wind_speed</a:t>
                      </a:r>
                      <a:endParaRPr lang="en-GB" sz="1050" b="0" i="0" u="none" strike="noStrike">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dirty="0">
                          <a:effectLst/>
                        </a:rPr>
                        <a:t>0.02</a:t>
                      </a:r>
                      <a:endParaRPr lang="en-GB" sz="105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1646267816"/>
                  </a:ext>
                </a:extLst>
              </a:tr>
              <a:tr h="192692">
                <a:tc>
                  <a:txBody>
                    <a:bodyPr/>
                    <a:lstStyle/>
                    <a:p>
                      <a:pPr algn="ctr" fontAlgn="b"/>
                      <a:r>
                        <a:rPr lang="en-GB" sz="1050" u="none" strike="noStrike" dirty="0">
                          <a:effectLst/>
                        </a:rPr>
                        <a:t>snow</a:t>
                      </a:r>
                      <a:endParaRPr lang="en-GB" sz="1050" b="0"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dirty="0">
                          <a:effectLst/>
                        </a:rPr>
                        <a:t>0.01</a:t>
                      </a:r>
                      <a:endParaRPr lang="en-GB" sz="1050" b="0"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2367845767"/>
                  </a:ext>
                </a:extLst>
              </a:tr>
            </a:tbl>
          </a:graphicData>
        </a:graphic>
      </p:graphicFrame>
      <p:pic>
        <p:nvPicPr>
          <p:cNvPr id="7" name="Picture 6">
            <a:extLst>
              <a:ext uri="{FF2B5EF4-FFF2-40B4-BE49-F238E27FC236}">
                <a16:creationId xmlns:a16="http://schemas.microsoft.com/office/drawing/2014/main" id="{1D9A9A48-475C-4E61-8F0E-BB0899DEFDC7}"/>
              </a:ext>
            </a:extLst>
          </p:cNvPr>
          <p:cNvPicPr>
            <a:picLocks noChangeAspect="1"/>
          </p:cNvPicPr>
          <p:nvPr/>
        </p:nvPicPr>
        <p:blipFill rotWithShape="1">
          <a:blip r:embed="rId3"/>
          <a:srcRect l="5072" t="6306"/>
          <a:stretch/>
        </p:blipFill>
        <p:spPr>
          <a:xfrm>
            <a:off x="8480044" y="2112708"/>
            <a:ext cx="3130764" cy="4226795"/>
          </a:xfrm>
          <a:prstGeom prst="rect">
            <a:avLst/>
          </a:prstGeom>
        </p:spPr>
      </p:pic>
      <p:pic>
        <p:nvPicPr>
          <p:cNvPr id="3" name="Picture 2">
            <a:extLst>
              <a:ext uri="{FF2B5EF4-FFF2-40B4-BE49-F238E27FC236}">
                <a16:creationId xmlns:a16="http://schemas.microsoft.com/office/drawing/2014/main" id="{F821D796-F276-4828-89C4-E249DEF655BE}"/>
              </a:ext>
            </a:extLst>
          </p:cNvPr>
          <p:cNvPicPr>
            <a:picLocks noChangeAspect="1"/>
          </p:cNvPicPr>
          <p:nvPr/>
        </p:nvPicPr>
        <p:blipFill>
          <a:blip r:embed="rId4"/>
          <a:stretch>
            <a:fillRect/>
          </a:stretch>
        </p:blipFill>
        <p:spPr>
          <a:xfrm>
            <a:off x="1765543" y="4330782"/>
            <a:ext cx="2661520" cy="2023484"/>
          </a:xfrm>
          <a:prstGeom prst="rect">
            <a:avLst/>
          </a:prstGeom>
        </p:spPr>
      </p:pic>
    </p:spTree>
    <p:extLst>
      <p:ext uri="{BB962C8B-B14F-4D97-AF65-F5344CB8AC3E}">
        <p14:creationId xmlns:p14="http://schemas.microsoft.com/office/powerpoint/2010/main" val="23575175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Other delay factors</a:t>
            </a:r>
          </a:p>
        </p:txBody>
      </p:sp>
      <p:graphicFrame>
        <p:nvGraphicFramePr>
          <p:cNvPr id="6" name="Table 5">
            <a:extLst>
              <a:ext uri="{FF2B5EF4-FFF2-40B4-BE49-F238E27FC236}">
                <a16:creationId xmlns:a16="http://schemas.microsoft.com/office/drawing/2014/main" id="{1771B91E-9C04-45BD-A7FC-FC85682168DD}"/>
              </a:ext>
            </a:extLst>
          </p:cNvPr>
          <p:cNvGraphicFramePr>
            <a:graphicFrameLocks noGrp="1"/>
          </p:cNvGraphicFramePr>
          <p:nvPr>
            <p:extLst>
              <p:ext uri="{D42A27DB-BD31-4B8C-83A1-F6EECF244321}">
                <p14:modId xmlns:p14="http://schemas.microsoft.com/office/powerpoint/2010/main" val="2857855926"/>
              </p:ext>
            </p:extLst>
          </p:nvPr>
        </p:nvGraphicFramePr>
        <p:xfrm>
          <a:off x="3544139" y="4229643"/>
          <a:ext cx="1970289" cy="2119612"/>
        </p:xfrm>
        <a:graphic>
          <a:graphicData uri="http://schemas.openxmlformats.org/drawingml/2006/table">
            <a:tbl>
              <a:tblPr firstRow="1">
                <a:tableStyleId>{5C22544A-7EE6-4342-B048-85BDC9FD1C3A}</a:tableStyleId>
              </a:tblPr>
              <a:tblGrid>
                <a:gridCol w="1059173">
                  <a:extLst>
                    <a:ext uri="{9D8B030D-6E8A-4147-A177-3AD203B41FA5}">
                      <a16:colId xmlns:a16="http://schemas.microsoft.com/office/drawing/2014/main" val="4289034634"/>
                    </a:ext>
                  </a:extLst>
                </a:gridCol>
                <a:gridCol w="911116">
                  <a:extLst>
                    <a:ext uri="{9D8B030D-6E8A-4147-A177-3AD203B41FA5}">
                      <a16:colId xmlns:a16="http://schemas.microsoft.com/office/drawing/2014/main" val="3960252752"/>
                    </a:ext>
                  </a:extLst>
                </a:gridCol>
              </a:tblGrid>
              <a:tr h="192692">
                <a:tc>
                  <a:txBody>
                    <a:bodyPr/>
                    <a:lstStyle/>
                    <a:p>
                      <a:pPr algn="ctr" fontAlgn="b"/>
                      <a:r>
                        <a:rPr lang="en-GB" sz="1050" u="none" strike="noStrike" dirty="0">
                          <a:effectLst/>
                        </a:rPr>
                        <a:t>Variable</a:t>
                      </a:r>
                      <a:endParaRPr lang="en-GB" sz="105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b"/>
                      <a:r>
                        <a:rPr lang="en-GB" sz="1050" u="none" strike="noStrike" dirty="0">
                          <a:effectLst/>
                        </a:rPr>
                        <a:t>Importance</a:t>
                      </a:r>
                      <a:endParaRPr lang="en-GB" sz="1050" b="1"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97529104"/>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prcp</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7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0.15</a:t>
                      </a:r>
                    </a:p>
                  </a:txBody>
                  <a:tcPr marL="4763" marR="4763" marT="4763" marB="0" anchor="b">
                    <a:solidFill>
                      <a:schemeClr val="bg1">
                        <a:lumMod val="75000"/>
                      </a:schemeClr>
                    </a:solidFill>
                  </a:tcPr>
                </a:tc>
                <a:extLst>
                  <a:ext uri="{0D108BD9-81ED-4DB2-BD59-A6C34878D82A}">
                    <a16:rowId xmlns:a16="http://schemas.microsoft.com/office/drawing/2014/main" val="2175694615"/>
                  </a:ext>
                </a:extLst>
              </a:tr>
              <a:tr h="192692">
                <a:tc>
                  <a:txBody>
                    <a:bodyPr/>
                    <a:lstStyle/>
                    <a:p>
                      <a:pPr algn="ctr" fontAlgn="b"/>
                      <a:r>
                        <a:rPr lang="en-GB" sz="1100" b="0" i="0" u="none" strike="noStrike">
                          <a:solidFill>
                            <a:srgbClr val="000000"/>
                          </a:solidFill>
                          <a:effectLst/>
                          <a:latin typeface="Calibri" panose="020F0502020204030204" pitchFamily="34" charset="0"/>
                        </a:rPr>
                        <a:t>pres</a:t>
                      </a:r>
                    </a:p>
                  </a:txBody>
                  <a:tcPr marL="4763" marR="4763" marT="4763" marB="0" anchor="b">
                    <a:solidFill>
                      <a:schemeClr val="bg1">
                        <a:lumMod val="7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0.13</a:t>
                      </a:r>
                    </a:p>
                  </a:txBody>
                  <a:tcPr marL="4763" marR="4763" marT="4763" marB="0" anchor="b">
                    <a:solidFill>
                      <a:schemeClr val="bg1">
                        <a:lumMod val="75000"/>
                      </a:schemeClr>
                    </a:solidFill>
                  </a:tcPr>
                </a:tc>
                <a:extLst>
                  <a:ext uri="{0D108BD9-81ED-4DB2-BD59-A6C34878D82A}">
                    <a16:rowId xmlns:a16="http://schemas.microsoft.com/office/drawing/2014/main" val="1672261427"/>
                  </a:ext>
                </a:extLst>
              </a:tr>
              <a:tr h="192692">
                <a:tc>
                  <a:txBody>
                    <a:bodyPr/>
                    <a:lstStyle/>
                    <a:p>
                      <a:pPr algn="ctr" fontAlgn="b"/>
                      <a:r>
                        <a:rPr lang="en-GB" sz="1100" b="0" i="0" u="none" strike="noStrike">
                          <a:solidFill>
                            <a:srgbClr val="000000"/>
                          </a:solidFill>
                          <a:effectLst/>
                          <a:latin typeface="Calibri" panose="020F0502020204030204" pitchFamily="34" charset="0"/>
                        </a:rPr>
                        <a:t>visib</a:t>
                      </a:r>
                    </a:p>
                  </a:txBody>
                  <a:tcPr marL="4763" marR="4763" marT="4763" marB="0" anchor="b">
                    <a:solidFill>
                      <a:schemeClr val="bg1">
                        <a:lumMod val="7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0.13</a:t>
                      </a:r>
                    </a:p>
                  </a:txBody>
                  <a:tcPr marL="4763" marR="4763" marT="4763" marB="0" anchor="b">
                    <a:solidFill>
                      <a:schemeClr val="bg1">
                        <a:lumMod val="75000"/>
                      </a:schemeClr>
                    </a:solidFill>
                  </a:tcPr>
                </a:tc>
                <a:extLst>
                  <a:ext uri="{0D108BD9-81ED-4DB2-BD59-A6C34878D82A}">
                    <a16:rowId xmlns:a16="http://schemas.microsoft.com/office/drawing/2014/main" val="2155521660"/>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snwd</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7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0.08</a:t>
                      </a:r>
                    </a:p>
                  </a:txBody>
                  <a:tcPr marL="4763" marR="4763" marT="4763" marB="0" anchor="b">
                    <a:solidFill>
                      <a:schemeClr val="bg1">
                        <a:lumMod val="75000"/>
                      </a:schemeClr>
                    </a:solidFill>
                  </a:tcPr>
                </a:tc>
                <a:extLst>
                  <a:ext uri="{0D108BD9-81ED-4DB2-BD59-A6C34878D82A}">
                    <a16:rowId xmlns:a16="http://schemas.microsoft.com/office/drawing/2014/main" val="2435890195"/>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tavg</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7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0.07</a:t>
                      </a:r>
                    </a:p>
                  </a:txBody>
                  <a:tcPr marL="4763" marR="4763" marT="4763" marB="0" anchor="b">
                    <a:solidFill>
                      <a:schemeClr val="bg1">
                        <a:lumMod val="75000"/>
                      </a:schemeClr>
                    </a:solidFill>
                  </a:tcPr>
                </a:tc>
                <a:extLst>
                  <a:ext uri="{0D108BD9-81ED-4DB2-BD59-A6C34878D82A}">
                    <a16:rowId xmlns:a16="http://schemas.microsoft.com/office/drawing/2014/main" val="2337895735"/>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carrier_JetBlue</a:t>
                      </a:r>
                      <a:endParaRPr lang="en-GB" sz="1100" b="0" i="0" u="none" strike="noStrike" dirty="0">
                        <a:solidFill>
                          <a:srgbClr val="000000"/>
                        </a:solidFill>
                        <a:effectLst/>
                        <a:latin typeface="Calibri" panose="020F0502020204030204" pitchFamily="34" charset="0"/>
                      </a:endParaRPr>
                    </a:p>
                  </a:txBody>
                  <a:tcPr marL="4763" marR="4763" marT="4763" marB="0" anchor="b"/>
                </a:tc>
                <a:tc>
                  <a:txBody>
                    <a:bodyPr/>
                    <a:lstStyle/>
                    <a:p>
                      <a:pPr algn="ctr" fontAlgn="b"/>
                      <a:r>
                        <a:rPr lang="en-GB" sz="1100" b="0" i="0" u="none" strike="noStrike" dirty="0">
                          <a:solidFill>
                            <a:srgbClr val="000000"/>
                          </a:solidFill>
                          <a:effectLst/>
                          <a:latin typeface="Calibri" panose="020F0502020204030204" pitchFamily="34" charset="0"/>
                        </a:rPr>
                        <a:t>0.06</a:t>
                      </a:r>
                    </a:p>
                  </a:txBody>
                  <a:tcPr marL="4763" marR="4763" marT="4763" marB="0" anchor="b"/>
                </a:tc>
                <a:extLst>
                  <a:ext uri="{0D108BD9-81ED-4DB2-BD59-A6C34878D82A}">
                    <a16:rowId xmlns:a16="http://schemas.microsoft.com/office/drawing/2014/main" val="773693068"/>
                  </a:ext>
                </a:extLst>
              </a:tr>
              <a:tr h="192692">
                <a:tc>
                  <a:txBody>
                    <a:bodyPr/>
                    <a:lstStyle/>
                    <a:p>
                      <a:pPr algn="ctr" fontAlgn="b"/>
                      <a:r>
                        <a:rPr lang="en-GB" sz="1100" b="0" i="0" u="none" strike="noStrike" dirty="0">
                          <a:solidFill>
                            <a:srgbClr val="000000"/>
                          </a:solidFill>
                          <a:effectLst/>
                          <a:latin typeface="Calibri" panose="020F0502020204030204" pitchFamily="34" charset="0"/>
                        </a:rPr>
                        <a:t>Seats</a:t>
                      </a:r>
                    </a:p>
                  </a:txBody>
                  <a:tcPr marL="4763" marR="4763" marT="4763" marB="0" anchor="b">
                    <a:solidFill>
                      <a:schemeClr val="bg2"/>
                    </a:solidFill>
                  </a:tcPr>
                </a:tc>
                <a:tc>
                  <a:txBody>
                    <a:bodyPr/>
                    <a:lstStyle/>
                    <a:p>
                      <a:pPr algn="ctr" fontAlgn="b"/>
                      <a:r>
                        <a:rPr lang="en-GB" sz="1100" b="0" i="0" u="none" strike="noStrike" dirty="0">
                          <a:solidFill>
                            <a:srgbClr val="000000"/>
                          </a:solidFill>
                          <a:effectLst/>
                          <a:latin typeface="Calibri" panose="020F0502020204030204" pitchFamily="34" charset="0"/>
                        </a:rPr>
                        <a:t>0.05</a:t>
                      </a:r>
                    </a:p>
                  </a:txBody>
                  <a:tcPr marL="4763" marR="4763" marT="4763" marB="0" anchor="b">
                    <a:solidFill>
                      <a:schemeClr val="bg2"/>
                    </a:solidFill>
                  </a:tcPr>
                </a:tc>
                <a:extLst>
                  <a:ext uri="{0D108BD9-81ED-4DB2-BD59-A6C34878D82A}">
                    <a16:rowId xmlns:a16="http://schemas.microsoft.com/office/drawing/2014/main" val="2276334454"/>
                  </a:ext>
                </a:extLst>
              </a:tr>
              <a:tr h="192692">
                <a:tc>
                  <a:txBody>
                    <a:bodyPr/>
                    <a:lstStyle/>
                    <a:p>
                      <a:pPr algn="ctr" fontAlgn="b"/>
                      <a:r>
                        <a:rPr lang="en-GB" sz="1100" b="0" i="0" u="none" strike="noStrike" dirty="0">
                          <a:solidFill>
                            <a:srgbClr val="000000"/>
                          </a:solidFill>
                          <a:effectLst/>
                          <a:latin typeface="Calibri" panose="020F0502020204030204" pitchFamily="34" charset="0"/>
                        </a:rPr>
                        <a:t>Distance</a:t>
                      </a:r>
                    </a:p>
                  </a:txBody>
                  <a:tcPr marL="4763" marR="4763" marT="4763" marB="0" anchor="b">
                    <a:solidFill>
                      <a:schemeClr val="bg2"/>
                    </a:solidFill>
                  </a:tcPr>
                </a:tc>
                <a:tc>
                  <a:txBody>
                    <a:bodyPr/>
                    <a:lstStyle/>
                    <a:p>
                      <a:pPr algn="ctr" fontAlgn="b"/>
                      <a:r>
                        <a:rPr lang="en-GB" sz="1100" b="0" i="0" u="none" strike="noStrike" dirty="0">
                          <a:solidFill>
                            <a:srgbClr val="000000"/>
                          </a:solidFill>
                          <a:effectLst/>
                          <a:latin typeface="Calibri" panose="020F0502020204030204" pitchFamily="34" charset="0"/>
                        </a:rPr>
                        <a:t>0.04</a:t>
                      </a:r>
                    </a:p>
                  </a:txBody>
                  <a:tcPr marL="4763" marR="4763" marT="4763" marB="0" anchor="b">
                    <a:solidFill>
                      <a:schemeClr val="bg2"/>
                    </a:solidFill>
                  </a:tcPr>
                </a:tc>
                <a:extLst>
                  <a:ext uri="{0D108BD9-81ED-4DB2-BD59-A6C34878D82A}">
                    <a16:rowId xmlns:a16="http://schemas.microsoft.com/office/drawing/2014/main" val="43353931"/>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carrier_JetBlue</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2"/>
                    </a:solidFill>
                  </a:tcPr>
                </a:tc>
                <a:tc>
                  <a:txBody>
                    <a:bodyPr/>
                    <a:lstStyle/>
                    <a:p>
                      <a:pPr algn="ctr" fontAlgn="b"/>
                      <a:r>
                        <a:rPr lang="en-GB" sz="1100" b="0" i="0" u="none" strike="noStrike" dirty="0">
                          <a:solidFill>
                            <a:srgbClr val="000000"/>
                          </a:solidFill>
                          <a:effectLst/>
                          <a:latin typeface="Calibri" panose="020F0502020204030204" pitchFamily="34" charset="0"/>
                        </a:rPr>
                        <a:t>0.04</a:t>
                      </a:r>
                    </a:p>
                  </a:txBody>
                  <a:tcPr marL="4763" marR="4763" marT="4763" marB="0" anchor="b">
                    <a:solidFill>
                      <a:schemeClr val="bg2"/>
                    </a:solidFill>
                  </a:tcPr>
                </a:tc>
                <a:extLst>
                  <a:ext uri="{0D108BD9-81ED-4DB2-BD59-A6C34878D82A}">
                    <a16:rowId xmlns:a16="http://schemas.microsoft.com/office/drawing/2014/main" val="1646267816"/>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wind_dir</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7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0.03</a:t>
                      </a:r>
                    </a:p>
                  </a:txBody>
                  <a:tcPr marL="4763" marR="4763" marT="4763" marB="0" anchor="b">
                    <a:solidFill>
                      <a:schemeClr val="bg1">
                        <a:lumMod val="75000"/>
                      </a:schemeClr>
                    </a:solidFill>
                  </a:tcPr>
                </a:tc>
                <a:extLst>
                  <a:ext uri="{0D108BD9-81ED-4DB2-BD59-A6C34878D82A}">
                    <a16:rowId xmlns:a16="http://schemas.microsoft.com/office/drawing/2014/main" val="2367845767"/>
                  </a:ext>
                </a:extLst>
              </a:tr>
            </a:tbl>
          </a:graphicData>
        </a:graphic>
      </p:graphicFrame>
      <p:cxnSp>
        <p:nvCxnSpPr>
          <p:cNvPr id="11" name="Straight Connector 10">
            <a:extLst>
              <a:ext uri="{FF2B5EF4-FFF2-40B4-BE49-F238E27FC236}">
                <a16:creationId xmlns:a16="http://schemas.microsoft.com/office/drawing/2014/main" id="{52F79699-6DB7-4FB7-B676-8AFB446D695D}"/>
              </a:ext>
            </a:extLst>
          </p:cNvPr>
          <p:cNvCxnSpPr/>
          <p:nvPr/>
        </p:nvCxnSpPr>
        <p:spPr>
          <a:xfrm>
            <a:off x="6096000" y="1989146"/>
            <a:ext cx="0" cy="4515662"/>
          </a:xfrm>
          <a:prstGeom prst="line">
            <a:avLst/>
          </a:prstGeom>
        </p:spPr>
        <p:style>
          <a:lnRef idx="1">
            <a:schemeClr val="accent1"/>
          </a:lnRef>
          <a:fillRef idx="0">
            <a:schemeClr val="accent1"/>
          </a:fillRef>
          <a:effectRef idx="0">
            <a:schemeClr val="accent1"/>
          </a:effectRef>
          <a:fontRef idx="minor">
            <a:schemeClr val="tx1"/>
          </a:fontRef>
        </p:style>
      </p:cxnSp>
      <p:sp>
        <p:nvSpPr>
          <p:cNvPr id="14" name="Content Placeholder 3">
            <a:extLst>
              <a:ext uri="{FF2B5EF4-FFF2-40B4-BE49-F238E27FC236}">
                <a16:creationId xmlns:a16="http://schemas.microsoft.com/office/drawing/2014/main" id="{08DCC2AC-1C3E-46F9-9AA3-6F8841F4823A}"/>
              </a:ext>
            </a:extLst>
          </p:cNvPr>
          <p:cNvSpPr txBox="1">
            <a:spLocks/>
          </p:cNvSpPr>
          <p:nvPr/>
        </p:nvSpPr>
        <p:spPr>
          <a:xfrm>
            <a:off x="6525032" y="2070714"/>
            <a:ext cx="4701525" cy="1877239"/>
          </a:xfrm>
          <a:prstGeom prst="rect">
            <a:avLst/>
          </a:prstGeom>
        </p:spPr>
        <p:txBody>
          <a:bodyPr vert="horz" lIns="91440" tIns="45720" rIns="91440" bIns="45720" rtlCol="0" anchor="ctr">
            <a:normAutofit fontScale="92500" lnSpcReduction="200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lvl="1"/>
            <a:r>
              <a:rPr lang="en-GB" sz="1700" dirty="0"/>
              <a:t>Weather </a:t>
            </a:r>
          </a:p>
          <a:p>
            <a:pPr lvl="1"/>
            <a:r>
              <a:rPr lang="en-GB" sz="1700" dirty="0"/>
              <a:t>Plane and flight related factors</a:t>
            </a:r>
          </a:p>
          <a:p>
            <a:pPr lvl="2"/>
            <a:r>
              <a:rPr lang="en-GB" sz="1500" dirty="0"/>
              <a:t>Destination, flight distance, flight direction, carrier,  type of plane, seats</a:t>
            </a:r>
          </a:p>
          <a:p>
            <a:pPr lvl="1"/>
            <a:r>
              <a:rPr lang="en-GB" sz="1700" dirty="0"/>
              <a:t>Airport traffic</a:t>
            </a:r>
          </a:p>
          <a:p>
            <a:pPr lvl="2"/>
            <a:r>
              <a:rPr lang="en-GB" sz="1500" dirty="0"/>
              <a:t>Month, day of week, hour, cycle, flights per day, flights per hour</a:t>
            </a:r>
          </a:p>
        </p:txBody>
      </p:sp>
      <p:graphicFrame>
        <p:nvGraphicFramePr>
          <p:cNvPr id="16" name="Table 15">
            <a:extLst>
              <a:ext uri="{FF2B5EF4-FFF2-40B4-BE49-F238E27FC236}">
                <a16:creationId xmlns:a16="http://schemas.microsoft.com/office/drawing/2014/main" id="{356BAC08-7370-470F-AFA9-F67C5F54817D}"/>
              </a:ext>
            </a:extLst>
          </p:cNvPr>
          <p:cNvGraphicFramePr>
            <a:graphicFrameLocks noGrp="1"/>
          </p:cNvGraphicFramePr>
          <p:nvPr>
            <p:extLst>
              <p:ext uri="{D42A27DB-BD31-4B8C-83A1-F6EECF244321}">
                <p14:modId xmlns:p14="http://schemas.microsoft.com/office/powerpoint/2010/main" val="53057247"/>
              </p:ext>
            </p:extLst>
          </p:nvPr>
        </p:nvGraphicFramePr>
        <p:xfrm>
          <a:off x="9581635" y="4229643"/>
          <a:ext cx="1970289" cy="2119612"/>
        </p:xfrm>
        <a:graphic>
          <a:graphicData uri="http://schemas.openxmlformats.org/drawingml/2006/table">
            <a:tbl>
              <a:tblPr firstRow="1">
                <a:tableStyleId>{5C22544A-7EE6-4342-B048-85BDC9FD1C3A}</a:tableStyleId>
              </a:tblPr>
              <a:tblGrid>
                <a:gridCol w="1059173">
                  <a:extLst>
                    <a:ext uri="{9D8B030D-6E8A-4147-A177-3AD203B41FA5}">
                      <a16:colId xmlns:a16="http://schemas.microsoft.com/office/drawing/2014/main" val="4289034634"/>
                    </a:ext>
                  </a:extLst>
                </a:gridCol>
                <a:gridCol w="911116">
                  <a:extLst>
                    <a:ext uri="{9D8B030D-6E8A-4147-A177-3AD203B41FA5}">
                      <a16:colId xmlns:a16="http://schemas.microsoft.com/office/drawing/2014/main" val="3960252752"/>
                    </a:ext>
                  </a:extLst>
                </a:gridCol>
              </a:tblGrid>
              <a:tr h="192692">
                <a:tc>
                  <a:txBody>
                    <a:bodyPr/>
                    <a:lstStyle/>
                    <a:p>
                      <a:pPr algn="ctr" fontAlgn="b"/>
                      <a:r>
                        <a:rPr lang="en-GB" sz="1100" u="none" strike="noStrike" dirty="0">
                          <a:effectLst/>
                        </a:rPr>
                        <a:t>Variable</a:t>
                      </a:r>
                      <a:endParaRPr lang="en-GB"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b"/>
                      <a:r>
                        <a:rPr lang="en-GB" sz="1100" u="none" strike="noStrike" dirty="0">
                          <a:effectLst/>
                        </a:rPr>
                        <a:t>Importance</a:t>
                      </a:r>
                      <a:endParaRPr lang="en-GB" sz="1100" b="1"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97529104"/>
                  </a:ext>
                </a:extLst>
              </a:tr>
              <a:tr h="192692">
                <a:tc>
                  <a:txBody>
                    <a:bodyPr/>
                    <a:lstStyle/>
                    <a:p>
                      <a:pPr algn="ctr" fontAlgn="b"/>
                      <a:r>
                        <a:rPr lang="en-GB" sz="1100" b="0" i="0" u="none" strike="noStrike" dirty="0">
                          <a:solidFill>
                            <a:srgbClr val="000000"/>
                          </a:solidFill>
                          <a:effectLst/>
                          <a:latin typeface="Calibri" panose="020F0502020204030204" pitchFamily="34" charset="0"/>
                        </a:rPr>
                        <a:t>hour</a:t>
                      </a:r>
                    </a:p>
                  </a:txBody>
                  <a:tcPr marL="4763" marR="4763" marT="4763" marB="0" anchor="b">
                    <a:solidFill>
                      <a:schemeClr val="bg2"/>
                    </a:solidFill>
                  </a:tcPr>
                </a:tc>
                <a:tc>
                  <a:txBody>
                    <a:bodyPr/>
                    <a:lstStyle/>
                    <a:p>
                      <a:pPr algn="ctr" fontAlgn="b"/>
                      <a:r>
                        <a:rPr lang="en-GB" sz="1100" b="0" i="0" u="none" strike="noStrike">
                          <a:solidFill>
                            <a:srgbClr val="000000"/>
                          </a:solidFill>
                          <a:effectLst/>
                          <a:latin typeface="Calibri" panose="020F0502020204030204" pitchFamily="34" charset="0"/>
                        </a:rPr>
                        <a:t>0.24</a:t>
                      </a:r>
                    </a:p>
                  </a:txBody>
                  <a:tcPr marL="4763" marR="4763" marT="4763" marB="0" anchor="b">
                    <a:solidFill>
                      <a:schemeClr val="bg2"/>
                    </a:solidFill>
                  </a:tcPr>
                </a:tc>
                <a:extLst>
                  <a:ext uri="{0D108BD9-81ED-4DB2-BD59-A6C34878D82A}">
                    <a16:rowId xmlns:a16="http://schemas.microsoft.com/office/drawing/2014/main" val="2175694615"/>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cycle_Morning</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2"/>
                    </a:solidFill>
                  </a:tcPr>
                </a:tc>
                <a:tc>
                  <a:txBody>
                    <a:bodyPr/>
                    <a:lstStyle/>
                    <a:p>
                      <a:pPr algn="ctr" fontAlgn="b"/>
                      <a:r>
                        <a:rPr lang="en-GB" sz="1100" b="0" i="0" u="none" strike="noStrike" dirty="0">
                          <a:solidFill>
                            <a:srgbClr val="000000"/>
                          </a:solidFill>
                          <a:effectLst/>
                          <a:latin typeface="Calibri" panose="020F0502020204030204" pitchFamily="34" charset="0"/>
                        </a:rPr>
                        <a:t>0.16</a:t>
                      </a:r>
                    </a:p>
                  </a:txBody>
                  <a:tcPr marL="4763" marR="4763" marT="4763" marB="0" anchor="b">
                    <a:solidFill>
                      <a:schemeClr val="bg2"/>
                    </a:solidFill>
                  </a:tcPr>
                </a:tc>
                <a:extLst>
                  <a:ext uri="{0D108BD9-81ED-4DB2-BD59-A6C34878D82A}">
                    <a16:rowId xmlns:a16="http://schemas.microsoft.com/office/drawing/2014/main" val="1672261427"/>
                  </a:ext>
                </a:extLst>
              </a:tr>
              <a:tr h="192692">
                <a:tc>
                  <a:txBody>
                    <a:bodyPr/>
                    <a:lstStyle/>
                    <a:p>
                      <a:pPr algn="ctr" fontAlgn="b"/>
                      <a:r>
                        <a:rPr lang="en-GB" sz="1100" b="0" i="0" u="none" strike="noStrike">
                          <a:solidFill>
                            <a:srgbClr val="000000"/>
                          </a:solidFill>
                          <a:effectLst/>
                          <a:latin typeface="Calibri" panose="020F0502020204030204" pitchFamily="34" charset="0"/>
                        </a:rPr>
                        <a:t>cycle_Evening</a:t>
                      </a:r>
                    </a:p>
                  </a:txBody>
                  <a:tcPr marL="4763" marR="4763" marT="4763" marB="0" anchor="b">
                    <a:solidFill>
                      <a:schemeClr val="bg2"/>
                    </a:solidFill>
                  </a:tcPr>
                </a:tc>
                <a:tc>
                  <a:txBody>
                    <a:bodyPr/>
                    <a:lstStyle/>
                    <a:p>
                      <a:pPr algn="ctr" fontAlgn="b"/>
                      <a:r>
                        <a:rPr lang="en-GB" sz="1100" b="0" i="0" u="none" strike="noStrike" dirty="0">
                          <a:solidFill>
                            <a:srgbClr val="000000"/>
                          </a:solidFill>
                          <a:effectLst/>
                          <a:latin typeface="Calibri" panose="020F0502020204030204" pitchFamily="34" charset="0"/>
                        </a:rPr>
                        <a:t>0.16</a:t>
                      </a:r>
                    </a:p>
                  </a:txBody>
                  <a:tcPr marL="4763" marR="4763" marT="4763" marB="0" anchor="b">
                    <a:solidFill>
                      <a:schemeClr val="bg2"/>
                    </a:solidFill>
                  </a:tcPr>
                </a:tc>
                <a:extLst>
                  <a:ext uri="{0D108BD9-81ED-4DB2-BD59-A6C34878D82A}">
                    <a16:rowId xmlns:a16="http://schemas.microsoft.com/office/drawing/2014/main" val="2155521660"/>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prcp</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6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0.06</a:t>
                      </a:r>
                    </a:p>
                  </a:txBody>
                  <a:tcPr marL="4763" marR="4763" marT="4763" marB="0" anchor="b">
                    <a:solidFill>
                      <a:schemeClr val="bg1">
                        <a:lumMod val="65000"/>
                      </a:schemeClr>
                    </a:solidFill>
                  </a:tcPr>
                </a:tc>
                <a:extLst>
                  <a:ext uri="{0D108BD9-81ED-4DB2-BD59-A6C34878D82A}">
                    <a16:rowId xmlns:a16="http://schemas.microsoft.com/office/drawing/2014/main" val="2337895735"/>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flights_per_hour</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2"/>
                    </a:solidFill>
                  </a:tcPr>
                </a:tc>
                <a:tc>
                  <a:txBody>
                    <a:bodyPr/>
                    <a:lstStyle/>
                    <a:p>
                      <a:pPr algn="ctr" fontAlgn="b"/>
                      <a:r>
                        <a:rPr lang="en-GB" sz="1100" b="0" i="0" u="none" strike="noStrike" dirty="0">
                          <a:solidFill>
                            <a:srgbClr val="000000"/>
                          </a:solidFill>
                          <a:effectLst/>
                          <a:latin typeface="Calibri" panose="020F0502020204030204" pitchFamily="34" charset="0"/>
                        </a:rPr>
                        <a:t>0.05</a:t>
                      </a:r>
                    </a:p>
                  </a:txBody>
                  <a:tcPr marL="4763" marR="4763" marT="4763" marB="0" anchor="b">
                    <a:solidFill>
                      <a:schemeClr val="bg2"/>
                    </a:solidFill>
                  </a:tcPr>
                </a:tc>
                <a:extLst>
                  <a:ext uri="{0D108BD9-81ED-4DB2-BD59-A6C34878D82A}">
                    <a16:rowId xmlns:a16="http://schemas.microsoft.com/office/drawing/2014/main" val="1681437282"/>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cycle_Night</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2"/>
                    </a:solidFill>
                  </a:tcPr>
                </a:tc>
                <a:tc>
                  <a:txBody>
                    <a:bodyPr/>
                    <a:lstStyle/>
                    <a:p>
                      <a:pPr algn="ctr" fontAlgn="b"/>
                      <a:r>
                        <a:rPr lang="en-GB" sz="1100" b="0" i="0" u="none" strike="noStrike" dirty="0">
                          <a:solidFill>
                            <a:srgbClr val="000000"/>
                          </a:solidFill>
                          <a:effectLst/>
                          <a:latin typeface="Calibri" panose="020F0502020204030204" pitchFamily="34" charset="0"/>
                        </a:rPr>
                        <a:t>0.05</a:t>
                      </a:r>
                    </a:p>
                  </a:txBody>
                  <a:tcPr marL="4763" marR="4763" marT="4763" marB="0" anchor="b">
                    <a:solidFill>
                      <a:schemeClr val="bg2"/>
                    </a:solidFill>
                  </a:tcPr>
                </a:tc>
                <a:extLst>
                  <a:ext uri="{0D108BD9-81ED-4DB2-BD59-A6C34878D82A}">
                    <a16:rowId xmlns:a16="http://schemas.microsoft.com/office/drawing/2014/main" val="4268085283"/>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pres</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7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0.04</a:t>
                      </a:r>
                    </a:p>
                  </a:txBody>
                  <a:tcPr marL="4763" marR="4763" marT="4763" marB="0" anchor="b">
                    <a:solidFill>
                      <a:schemeClr val="bg1">
                        <a:lumMod val="75000"/>
                      </a:schemeClr>
                    </a:solidFill>
                  </a:tcPr>
                </a:tc>
                <a:extLst>
                  <a:ext uri="{0D108BD9-81ED-4DB2-BD59-A6C34878D82A}">
                    <a16:rowId xmlns:a16="http://schemas.microsoft.com/office/drawing/2014/main" val="1650489776"/>
                  </a:ext>
                </a:extLst>
              </a:tr>
              <a:tr h="192692">
                <a:tc>
                  <a:txBody>
                    <a:bodyPr/>
                    <a:lstStyle/>
                    <a:p>
                      <a:pPr algn="ctr" fontAlgn="b"/>
                      <a:r>
                        <a:rPr lang="en-GB" sz="1100" b="0" i="0" u="none" strike="noStrike" dirty="0">
                          <a:solidFill>
                            <a:srgbClr val="000000"/>
                          </a:solidFill>
                          <a:effectLst/>
                          <a:latin typeface="Calibri" panose="020F0502020204030204" pitchFamily="34" charset="0"/>
                        </a:rPr>
                        <a:t>month</a:t>
                      </a:r>
                    </a:p>
                  </a:txBody>
                  <a:tcPr marL="4763" marR="4763" marT="4763" marB="0" anchor="b">
                    <a:solidFill>
                      <a:schemeClr val="bg2"/>
                    </a:solidFill>
                  </a:tcPr>
                </a:tc>
                <a:tc>
                  <a:txBody>
                    <a:bodyPr/>
                    <a:lstStyle/>
                    <a:p>
                      <a:pPr algn="ctr" fontAlgn="b"/>
                      <a:r>
                        <a:rPr lang="en-GB" sz="1100" b="0" i="0" u="none" strike="noStrike" dirty="0">
                          <a:solidFill>
                            <a:srgbClr val="000000"/>
                          </a:solidFill>
                          <a:effectLst/>
                          <a:latin typeface="Calibri" panose="020F0502020204030204" pitchFamily="34" charset="0"/>
                        </a:rPr>
                        <a:t>0.04</a:t>
                      </a:r>
                    </a:p>
                  </a:txBody>
                  <a:tcPr marL="4763" marR="4763" marT="4763" marB="0" anchor="b">
                    <a:solidFill>
                      <a:schemeClr val="bg2"/>
                    </a:solidFill>
                  </a:tcPr>
                </a:tc>
                <a:extLst>
                  <a:ext uri="{0D108BD9-81ED-4DB2-BD59-A6C34878D82A}">
                    <a16:rowId xmlns:a16="http://schemas.microsoft.com/office/drawing/2014/main" val="1646267816"/>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visib</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7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0.03</a:t>
                      </a:r>
                    </a:p>
                  </a:txBody>
                  <a:tcPr marL="4763" marR="4763" marT="4763" marB="0" anchor="b">
                    <a:solidFill>
                      <a:schemeClr val="bg1">
                        <a:lumMod val="75000"/>
                      </a:schemeClr>
                    </a:solidFill>
                  </a:tcPr>
                </a:tc>
                <a:extLst>
                  <a:ext uri="{0D108BD9-81ED-4DB2-BD59-A6C34878D82A}">
                    <a16:rowId xmlns:a16="http://schemas.microsoft.com/office/drawing/2014/main" val="1422666364"/>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tavg</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6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0.02</a:t>
                      </a:r>
                    </a:p>
                  </a:txBody>
                  <a:tcPr marL="4763" marR="4763" marT="4763" marB="0" anchor="b">
                    <a:solidFill>
                      <a:schemeClr val="bg1">
                        <a:lumMod val="65000"/>
                      </a:schemeClr>
                    </a:solidFill>
                  </a:tcPr>
                </a:tc>
                <a:extLst>
                  <a:ext uri="{0D108BD9-81ED-4DB2-BD59-A6C34878D82A}">
                    <a16:rowId xmlns:a16="http://schemas.microsoft.com/office/drawing/2014/main" val="2367845767"/>
                  </a:ext>
                </a:extLst>
              </a:tr>
            </a:tbl>
          </a:graphicData>
        </a:graphic>
      </p:graphicFrame>
      <p:sp>
        <p:nvSpPr>
          <p:cNvPr id="22" name="Content Placeholder 3">
            <a:extLst>
              <a:ext uri="{FF2B5EF4-FFF2-40B4-BE49-F238E27FC236}">
                <a16:creationId xmlns:a16="http://schemas.microsoft.com/office/drawing/2014/main" id="{461123EB-E8A9-4C80-9DD5-0F00C56AF0B2}"/>
              </a:ext>
            </a:extLst>
          </p:cNvPr>
          <p:cNvSpPr txBox="1">
            <a:spLocks/>
          </p:cNvSpPr>
          <p:nvPr/>
        </p:nvSpPr>
        <p:spPr>
          <a:xfrm>
            <a:off x="526842" y="2065610"/>
            <a:ext cx="4701525" cy="1877239"/>
          </a:xfrm>
          <a:prstGeom prst="rect">
            <a:avLst/>
          </a:prstGeom>
        </p:spPr>
        <p:txBody>
          <a:bodyPr vert="horz" lIns="91440" tIns="45720" rIns="91440" bIns="45720" rtlCol="0" anchor="ctr">
            <a:normAutofit/>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lvl="1"/>
            <a:r>
              <a:rPr lang="en-GB" dirty="0"/>
              <a:t>Weather </a:t>
            </a:r>
          </a:p>
          <a:p>
            <a:pPr lvl="1"/>
            <a:r>
              <a:rPr lang="en-GB" dirty="0"/>
              <a:t>Plane and flight related factors</a:t>
            </a:r>
          </a:p>
          <a:p>
            <a:pPr lvl="2"/>
            <a:r>
              <a:rPr lang="en-GB" dirty="0"/>
              <a:t>Destination, flight distance, flight direction, carrier,  type of plane, seats</a:t>
            </a:r>
          </a:p>
          <a:p>
            <a:pPr lvl="1"/>
            <a:endParaRPr lang="en-GB" dirty="0"/>
          </a:p>
          <a:p>
            <a:pPr lvl="2"/>
            <a:endParaRPr lang="en-GB" dirty="0"/>
          </a:p>
        </p:txBody>
      </p:sp>
      <p:sp>
        <p:nvSpPr>
          <p:cNvPr id="21" name="TextBox 20">
            <a:extLst>
              <a:ext uri="{FF2B5EF4-FFF2-40B4-BE49-F238E27FC236}">
                <a16:creationId xmlns:a16="http://schemas.microsoft.com/office/drawing/2014/main" id="{0FDBB9C2-AE4E-4912-8F10-E0EE6662875F}"/>
              </a:ext>
            </a:extLst>
          </p:cNvPr>
          <p:cNvSpPr txBox="1"/>
          <p:nvPr/>
        </p:nvSpPr>
        <p:spPr>
          <a:xfrm>
            <a:off x="4103685" y="6349255"/>
            <a:ext cx="1408436" cy="230832"/>
          </a:xfrm>
          <a:prstGeom prst="rect">
            <a:avLst/>
          </a:prstGeom>
          <a:noFill/>
        </p:spPr>
        <p:txBody>
          <a:bodyPr wrap="square" rtlCol="0">
            <a:spAutoFit/>
          </a:bodyPr>
          <a:lstStyle/>
          <a:p>
            <a:pPr algn="r"/>
            <a:r>
              <a:rPr lang="en-GB" sz="900" dirty="0"/>
              <a:t>Only top 10 shown</a:t>
            </a:r>
          </a:p>
        </p:txBody>
      </p:sp>
      <p:sp>
        <p:nvSpPr>
          <p:cNvPr id="24" name="TextBox 23">
            <a:extLst>
              <a:ext uri="{FF2B5EF4-FFF2-40B4-BE49-F238E27FC236}">
                <a16:creationId xmlns:a16="http://schemas.microsoft.com/office/drawing/2014/main" id="{35B57E91-104B-4FE2-863C-E0BE98F7C787}"/>
              </a:ext>
            </a:extLst>
          </p:cNvPr>
          <p:cNvSpPr txBox="1"/>
          <p:nvPr/>
        </p:nvSpPr>
        <p:spPr>
          <a:xfrm>
            <a:off x="10143488" y="6353589"/>
            <a:ext cx="1408436" cy="230832"/>
          </a:xfrm>
          <a:prstGeom prst="rect">
            <a:avLst/>
          </a:prstGeom>
          <a:noFill/>
        </p:spPr>
        <p:txBody>
          <a:bodyPr wrap="square" rtlCol="0">
            <a:spAutoFit/>
          </a:bodyPr>
          <a:lstStyle/>
          <a:p>
            <a:pPr algn="r"/>
            <a:r>
              <a:rPr lang="en-GB" sz="900" dirty="0"/>
              <a:t>Only top 10 shown</a:t>
            </a:r>
          </a:p>
        </p:txBody>
      </p:sp>
      <p:pic>
        <p:nvPicPr>
          <p:cNvPr id="3" name="Picture 2">
            <a:extLst>
              <a:ext uri="{FF2B5EF4-FFF2-40B4-BE49-F238E27FC236}">
                <a16:creationId xmlns:a16="http://schemas.microsoft.com/office/drawing/2014/main" id="{41CDB89F-A71E-41D3-8194-F51AE45D02E3}"/>
              </a:ext>
            </a:extLst>
          </p:cNvPr>
          <p:cNvPicPr>
            <a:picLocks noChangeAspect="1"/>
          </p:cNvPicPr>
          <p:nvPr/>
        </p:nvPicPr>
        <p:blipFill>
          <a:blip r:embed="rId3"/>
          <a:stretch>
            <a:fillRect/>
          </a:stretch>
        </p:blipFill>
        <p:spPr>
          <a:xfrm>
            <a:off x="487537" y="4199306"/>
            <a:ext cx="2781299" cy="2114549"/>
          </a:xfrm>
          <a:prstGeom prst="rect">
            <a:avLst/>
          </a:prstGeom>
        </p:spPr>
      </p:pic>
      <p:pic>
        <p:nvPicPr>
          <p:cNvPr id="4" name="Picture 3">
            <a:extLst>
              <a:ext uri="{FF2B5EF4-FFF2-40B4-BE49-F238E27FC236}">
                <a16:creationId xmlns:a16="http://schemas.microsoft.com/office/drawing/2014/main" id="{EFA6148F-C91D-4687-82A5-4A09EA01D009}"/>
              </a:ext>
            </a:extLst>
          </p:cNvPr>
          <p:cNvPicPr>
            <a:picLocks noChangeAspect="1"/>
          </p:cNvPicPr>
          <p:nvPr/>
        </p:nvPicPr>
        <p:blipFill>
          <a:blip r:embed="rId4"/>
          <a:stretch>
            <a:fillRect/>
          </a:stretch>
        </p:blipFill>
        <p:spPr>
          <a:xfrm>
            <a:off x="6525032" y="4199306"/>
            <a:ext cx="2781297" cy="2114548"/>
          </a:xfrm>
          <a:prstGeom prst="rect">
            <a:avLst/>
          </a:prstGeom>
        </p:spPr>
      </p:pic>
    </p:spTree>
    <p:extLst>
      <p:ext uri="{BB962C8B-B14F-4D97-AF65-F5344CB8AC3E}">
        <p14:creationId xmlns:p14="http://schemas.microsoft.com/office/powerpoint/2010/main" val="43069642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1633EB-7DCB-4DDC-80AF-C885A3EE1245}"/>
              </a:ext>
            </a:extLst>
          </p:cNvPr>
          <p:cNvSpPr>
            <a:spLocks noGrp="1"/>
          </p:cNvSpPr>
          <p:nvPr>
            <p:ph type="title"/>
          </p:nvPr>
        </p:nvSpPr>
        <p:spPr/>
        <p:txBody>
          <a:bodyPr/>
          <a:lstStyle/>
          <a:p>
            <a:r>
              <a:rPr lang="en-US" dirty="0"/>
              <a:t>Final Model</a:t>
            </a:r>
          </a:p>
        </p:txBody>
      </p:sp>
      <p:sp>
        <p:nvSpPr>
          <p:cNvPr id="4" name="Content Placeholder 3">
            <a:extLst>
              <a:ext uri="{FF2B5EF4-FFF2-40B4-BE49-F238E27FC236}">
                <a16:creationId xmlns:a16="http://schemas.microsoft.com/office/drawing/2014/main" id="{8413773F-41F7-4B2A-8524-E5FA8DEB4358}"/>
              </a:ext>
            </a:extLst>
          </p:cNvPr>
          <p:cNvSpPr>
            <a:spLocks noGrp="1"/>
          </p:cNvSpPr>
          <p:nvPr>
            <p:ph sz="half" idx="1"/>
          </p:nvPr>
        </p:nvSpPr>
        <p:spPr>
          <a:xfrm>
            <a:off x="581192" y="1876425"/>
            <a:ext cx="11029616" cy="1595438"/>
          </a:xfrm>
        </p:spPr>
        <p:txBody>
          <a:bodyPr>
            <a:normAutofit/>
          </a:bodyPr>
          <a:lstStyle/>
          <a:p>
            <a:pPr lvl="1"/>
            <a:r>
              <a:rPr lang="en-GB" sz="1800" dirty="0"/>
              <a:t>Final predictors: </a:t>
            </a:r>
          </a:p>
          <a:p>
            <a:pPr lvl="2"/>
            <a:r>
              <a:rPr lang="en-GB" sz="1600" dirty="0"/>
              <a:t>Weather (4): precipitation (</a:t>
            </a:r>
            <a:r>
              <a:rPr lang="en-GB" sz="1600" dirty="0" err="1"/>
              <a:t>prcp</a:t>
            </a:r>
            <a:r>
              <a:rPr lang="en-GB" sz="1600" dirty="0"/>
              <a:t>), air pressure (</a:t>
            </a:r>
            <a:r>
              <a:rPr lang="en-GB" sz="1600" dirty="0" err="1"/>
              <a:t>pres</a:t>
            </a:r>
            <a:r>
              <a:rPr lang="en-GB" sz="1600" dirty="0"/>
              <a:t>), temperature (</a:t>
            </a:r>
            <a:r>
              <a:rPr lang="en-GB" sz="1600" dirty="0" err="1"/>
              <a:t>tavg</a:t>
            </a:r>
            <a:r>
              <a:rPr lang="en-GB" sz="1600" dirty="0"/>
              <a:t>), visibility (</a:t>
            </a:r>
            <a:r>
              <a:rPr lang="en-GB" sz="1600" dirty="0" err="1"/>
              <a:t>visib</a:t>
            </a:r>
            <a:r>
              <a:rPr lang="en-GB" sz="1600" dirty="0"/>
              <a:t>)</a:t>
            </a:r>
          </a:p>
          <a:p>
            <a:pPr lvl="2"/>
            <a:r>
              <a:rPr lang="en-GB" sz="1600" dirty="0"/>
              <a:t>Airport traffic (4): time of day (hour), flights per day, flights per hour, month</a:t>
            </a:r>
          </a:p>
        </p:txBody>
      </p:sp>
      <p:graphicFrame>
        <p:nvGraphicFramePr>
          <p:cNvPr id="6" name="Table 5">
            <a:extLst>
              <a:ext uri="{FF2B5EF4-FFF2-40B4-BE49-F238E27FC236}">
                <a16:creationId xmlns:a16="http://schemas.microsoft.com/office/drawing/2014/main" id="{1771B91E-9C04-45BD-A7FC-FC85682168DD}"/>
              </a:ext>
            </a:extLst>
          </p:cNvPr>
          <p:cNvGraphicFramePr>
            <a:graphicFrameLocks noGrp="1"/>
          </p:cNvGraphicFramePr>
          <p:nvPr>
            <p:extLst>
              <p:ext uri="{D42A27DB-BD31-4B8C-83A1-F6EECF244321}">
                <p14:modId xmlns:p14="http://schemas.microsoft.com/office/powerpoint/2010/main" val="2753534517"/>
              </p:ext>
            </p:extLst>
          </p:nvPr>
        </p:nvGraphicFramePr>
        <p:xfrm>
          <a:off x="5416273" y="3955502"/>
          <a:ext cx="1970289" cy="1734228"/>
        </p:xfrm>
        <a:graphic>
          <a:graphicData uri="http://schemas.openxmlformats.org/drawingml/2006/table">
            <a:tbl>
              <a:tblPr firstRow="1">
                <a:tableStyleId>{5C22544A-7EE6-4342-B048-85BDC9FD1C3A}</a:tableStyleId>
              </a:tblPr>
              <a:tblGrid>
                <a:gridCol w="1059173">
                  <a:extLst>
                    <a:ext uri="{9D8B030D-6E8A-4147-A177-3AD203B41FA5}">
                      <a16:colId xmlns:a16="http://schemas.microsoft.com/office/drawing/2014/main" val="4289034634"/>
                    </a:ext>
                  </a:extLst>
                </a:gridCol>
                <a:gridCol w="911116">
                  <a:extLst>
                    <a:ext uri="{9D8B030D-6E8A-4147-A177-3AD203B41FA5}">
                      <a16:colId xmlns:a16="http://schemas.microsoft.com/office/drawing/2014/main" val="3960252752"/>
                    </a:ext>
                  </a:extLst>
                </a:gridCol>
              </a:tblGrid>
              <a:tr h="192692">
                <a:tc>
                  <a:txBody>
                    <a:bodyPr/>
                    <a:lstStyle/>
                    <a:p>
                      <a:pPr algn="ctr" fontAlgn="b"/>
                      <a:r>
                        <a:rPr lang="en-GB" sz="1100" u="none" strike="noStrike" dirty="0">
                          <a:effectLst/>
                        </a:rPr>
                        <a:t>Variable</a:t>
                      </a:r>
                      <a:endParaRPr lang="en-GB" sz="1100" b="1" i="0" u="none" strike="noStrike" dirty="0">
                        <a:solidFill>
                          <a:srgbClr val="000000"/>
                        </a:solidFill>
                        <a:effectLst/>
                        <a:latin typeface="Calibri" panose="020F0502020204030204" pitchFamily="34" charset="0"/>
                      </a:endParaRPr>
                    </a:p>
                  </a:txBody>
                  <a:tcPr marL="4763" marR="4763" marT="4763" marB="0" anchor="ctr"/>
                </a:tc>
                <a:tc>
                  <a:txBody>
                    <a:bodyPr/>
                    <a:lstStyle/>
                    <a:p>
                      <a:pPr algn="ctr" fontAlgn="b"/>
                      <a:r>
                        <a:rPr lang="en-GB" sz="1100" u="none" strike="noStrike" dirty="0">
                          <a:effectLst/>
                        </a:rPr>
                        <a:t>Importance</a:t>
                      </a:r>
                      <a:endParaRPr lang="en-GB" sz="1100" b="1" i="0" u="none" strike="noStrike" dirty="0">
                        <a:solidFill>
                          <a:srgbClr val="000000"/>
                        </a:solidFill>
                        <a:effectLst/>
                        <a:latin typeface="Calibri" panose="020F0502020204030204" pitchFamily="34" charset="0"/>
                      </a:endParaRPr>
                    </a:p>
                  </a:txBody>
                  <a:tcPr marL="4763" marR="4763" marT="4763" marB="0" anchor="ctr"/>
                </a:tc>
                <a:extLst>
                  <a:ext uri="{0D108BD9-81ED-4DB2-BD59-A6C34878D82A}">
                    <a16:rowId xmlns:a16="http://schemas.microsoft.com/office/drawing/2014/main" val="497529104"/>
                  </a:ext>
                </a:extLst>
              </a:tr>
              <a:tr h="192692">
                <a:tc>
                  <a:txBody>
                    <a:bodyPr/>
                    <a:lstStyle/>
                    <a:p>
                      <a:pPr algn="ctr" fontAlgn="b"/>
                      <a:r>
                        <a:rPr lang="en-GB" sz="1100" b="0" i="0" u="none" strike="noStrike" dirty="0">
                          <a:solidFill>
                            <a:srgbClr val="000000"/>
                          </a:solidFill>
                          <a:effectLst/>
                          <a:latin typeface="Calibri" panose="020F0502020204030204" pitchFamily="34" charset="0"/>
                        </a:rPr>
                        <a:t>hour</a:t>
                      </a:r>
                    </a:p>
                  </a:txBody>
                  <a:tcPr marL="4763" marR="4763" marT="4763" marB="0" anchor="b"/>
                </a:tc>
                <a:tc>
                  <a:txBody>
                    <a:bodyPr/>
                    <a:lstStyle/>
                    <a:p>
                      <a:pPr algn="ctr" fontAlgn="b"/>
                      <a:r>
                        <a:rPr lang="en-GB" sz="1100" b="0" i="0" u="none" strike="noStrike" dirty="0">
                          <a:solidFill>
                            <a:srgbClr val="000000"/>
                          </a:solidFill>
                          <a:effectLst/>
                          <a:latin typeface="Calibri" panose="020F0502020204030204" pitchFamily="34" charset="0"/>
                        </a:rPr>
                        <a:t>0.58</a:t>
                      </a:r>
                    </a:p>
                  </a:txBody>
                  <a:tcPr marL="4763" marR="4763" marT="4763" marB="0" anchor="b"/>
                </a:tc>
                <a:extLst>
                  <a:ext uri="{0D108BD9-81ED-4DB2-BD59-A6C34878D82A}">
                    <a16:rowId xmlns:a16="http://schemas.microsoft.com/office/drawing/2014/main" val="2175694615"/>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flights_per_day</a:t>
                      </a:r>
                      <a:endParaRPr lang="en-GB" sz="1100" b="0" i="0" u="none" strike="noStrike" dirty="0">
                        <a:solidFill>
                          <a:srgbClr val="000000"/>
                        </a:solidFill>
                        <a:effectLst/>
                        <a:latin typeface="Calibri" panose="020F0502020204030204" pitchFamily="34" charset="0"/>
                      </a:endParaRPr>
                    </a:p>
                  </a:txBody>
                  <a:tcPr marL="4763" marR="4763" marT="4763" marB="0" anchor="b"/>
                </a:tc>
                <a:tc>
                  <a:txBody>
                    <a:bodyPr/>
                    <a:lstStyle/>
                    <a:p>
                      <a:pPr algn="ctr" fontAlgn="b"/>
                      <a:r>
                        <a:rPr lang="en-GB" sz="1100" b="0" i="0" u="none" strike="noStrike" dirty="0">
                          <a:solidFill>
                            <a:srgbClr val="000000"/>
                          </a:solidFill>
                          <a:effectLst/>
                          <a:latin typeface="Calibri" panose="020F0502020204030204" pitchFamily="34" charset="0"/>
                        </a:rPr>
                        <a:t>0.11</a:t>
                      </a:r>
                    </a:p>
                  </a:txBody>
                  <a:tcPr marL="4763" marR="4763" marT="4763" marB="0" anchor="b"/>
                </a:tc>
                <a:extLst>
                  <a:ext uri="{0D108BD9-81ED-4DB2-BD59-A6C34878D82A}">
                    <a16:rowId xmlns:a16="http://schemas.microsoft.com/office/drawing/2014/main" val="1672261427"/>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prcp</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6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0.09</a:t>
                      </a:r>
                    </a:p>
                  </a:txBody>
                  <a:tcPr marL="4763" marR="4763" marT="4763" marB="0" anchor="b">
                    <a:solidFill>
                      <a:schemeClr val="bg1">
                        <a:lumMod val="65000"/>
                      </a:schemeClr>
                    </a:solidFill>
                  </a:tcPr>
                </a:tc>
                <a:extLst>
                  <a:ext uri="{0D108BD9-81ED-4DB2-BD59-A6C34878D82A}">
                    <a16:rowId xmlns:a16="http://schemas.microsoft.com/office/drawing/2014/main" val="2155521660"/>
                  </a:ext>
                </a:extLst>
              </a:tr>
              <a:tr h="192692">
                <a:tc>
                  <a:txBody>
                    <a:bodyPr/>
                    <a:lstStyle/>
                    <a:p>
                      <a:pPr algn="ctr" fontAlgn="b"/>
                      <a:r>
                        <a:rPr lang="en-GB" sz="1100" b="0" i="0" u="none" strike="noStrike">
                          <a:solidFill>
                            <a:srgbClr val="000000"/>
                          </a:solidFill>
                          <a:effectLst/>
                          <a:latin typeface="Calibri" panose="020F0502020204030204" pitchFamily="34" charset="0"/>
                        </a:rPr>
                        <a:t>pres</a:t>
                      </a:r>
                    </a:p>
                  </a:txBody>
                  <a:tcPr marL="4763" marR="4763" marT="4763" marB="0" anchor="b">
                    <a:solidFill>
                      <a:schemeClr val="bg1">
                        <a:lumMod val="6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0.07</a:t>
                      </a:r>
                    </a:p>
                  </a:txBody>
                  <a:tcPr marL="4763" marR="4763" marT="4763" marB="0" anchor="b">
                    <a:solidFill>
                      <a:schemeClr val="bg1">
                        <a:lumMod val="65000"/>
                      </a:schemeClr>
                    </a:solidFill>
                  </a:tcPr>
                </a:tc>
                <a:extLst>
                  <a:ext uri="{0D108BD9-81ED-4DB2-BD59-A6C34878D82A}">
                    <a16:rowId xmlns:a16="http://schemas.microsoft.com/office/drawing/2014/main" val="2337895735"/>
                  </a:ext>
                </a:extLst>
              </a:tr>
              <a:tr h="192692">
                <a:tc>
                  <a:txBody>
                    <a:bodyPr/>
                    <a:lstStyle/>
                    <a:p>
                      <a:pPr algn="ctr" fontAlgn="b"/>
                      <a:r>
                        <a:rPr lang="en-GB" sz="1100" b="0" i="0" u="none" strike="noStrike">
                          <a:solidFill>
                            <a:srgbClr val="000000"/>
                          </a:solidFill>
                          <a:effectLst/>
                          <a:latin typeface="Calibri" panose="020F0502020204030204" pitchFamily="34" charset="0"/>
                        </a:rPr>
                        <a:t>tavg</a:t>
                      </a:r>
                    </a:p>
                  </a:txBody>
                  <a:tcPr marL="4763" marR="4763" marT="4763" marB="0" anchor="b">
                    <a:solidFill>
                      <a:schemeClr val="bg1">
                        <a:lumMod val="6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0.06</a:t>
                      </a:r>
                    </a:p>
                  </a:txBody>
                  <a:tcPr marL="4763" marR="4763" marT="4763" marB="0" anchor="b">
                    <a:solidFill>
                      <a:schemeClr val="bg1">
                        <a:lumMod val="65000"/>
                      </a:schemeClr>
                    </a:solidFill>
                  </a:tcPr>
                </a:tc>
                <a:extLst>
                  <a:ext uri="{0D108BD9-81ED-4DB2-BD59-A6C34878D82A}">
                    <a16:rowId xmlns:a16="http://schemas.microsoft.com/office/drawing/2014/main" val="773693068"/>
                  </a:ext>
                </a:extLst>
              </a:tr>
              <a:tr h="192692">
                <a:tc>
                  <a:txBody>
                    <a:bodyPr/>
                    <a:lstStyle/>
                    <a:p>
                      <a:pPr algn="ctr" fontAlgn="b"/>
                      <a:r>
                        <a:rPr lang="en-GB" sz="1100" b="0" i="0" u="none" strike="noStrike">
                          <a:solidFill>
                            <a:srgbClr val="000000"/>
                          </a:solidFill>
                          <a:effectLst/>
                          <a:latin typeface="Calibri" panose="020F0502020204030204" pitchFamily="34" charset="0"/>
                        </a:rPr>
                        <a:t>month</a:t>
                      </a:r>
                    </a:p>
                  </a:txBody>
                  <a:tcPr marL="4763" marR="4763" marT="4763" marB="0" anchor="b"/>
                </a:tc>
                <a:tc>
                  <a:txBody>
                    <a:bodyPr/>
                    <a:lstStyle/>
                    <a:p>
                      <a:pPr algn="ctr" fontAlgn="b"/>
                      <a:r>
                        <a:rPr lang="en-GB" sz="1100" b="0" i="0" u="none" strike="noStrike">
                          <a:solidFill>
                            <a:srgbClr val="000000"/>
                          </a:solidFill>
                          <a:effectLst/>
                          <a:latin typeface="Calibri" panose="020F0502020204030204" pitchFamily="34" charset="0"/>
                        </a:rPr>
                        <a:t>0.04</a:t>
                      </a:r>
                    </a:p>
                  </a:txBody>
                  <a:tcPr marL="4763" marR="4763" marT="4763" marB="0" anchor="b"/>
                </a:tc>
                <a:extLst>
                  <a:ext uri="{0D108BD9-81ED-4DB2-BD59-A6C34878D82A}">
                    <a16:rowId xmlns:a16="http://schemas.microsoft.com/office/drawing/2014/main" val="4268085283"/>
                  </a:ext>
                </a:extLst>
              </a:tr>
              <a:tr h="192692">
                <a:tc>
                  <a:txBody>
                    <a:bodyPr/>
                    <a:lstStyle/>
                    <a:p>
                      <a:pPr algn="ctr" fontAlgn="b"/>
                      <a:r>
                        <a:rPr lang="en-GB" sz="1100" b="0" i="0" u="none" strike="noStrike">
                          <a:solidFill>
                            <a:srgbClr val="000000"/>
                          </a:solidFill>
                          <a:effectLst/>
                          <a:latin typeface="Calibri" panose="020F0502020204030204" pitchFamily="34" charset="0"/>
                        </a:rPr>
                        <a:t>flights_per_hour</a:t>
                      </a:r>
                    </a:p>
                  </a:txBody>
                  <a:tcPr marL="4763" marR="4763" marT="4763" marB="0" anchor="b"/>
                </a:tc>
                <a:tc>
                  <a:txBody>
                    <a:bodyPr/>
                    <a:lstStyle/>
                    <a:p>
                      <a:pPr algn="ctr" fontAlgn="b"/>
                      <a:r>
                        <a:rPr lang="en-GB" sz="1100" b="0" i="0" u="none" strike="noStrike">
                          <a:solidFill>
                            <a:srgbClr val="000000"/>
                          </a:solidFill>
                          <a:effectLst/>
                          <a:latin typeface="Calibri" panose="020F0502020204030204" pitchFamily="34" charset="0"/>
                        </a:rPr>
                        <a:t>0.04</a:t>
                      </a:r>
                    </a:p>
                  </a:txBody>
                  <a:tcPr marL="4763" marR="4763" marT="4763" marB="0" anchor="b"/>
                </a:tc>
                <a:extLst>
                  <a:ext uri="{0D108BD9-81ED-4DB2-BD59-A6C34878D82A}">
                    <a16:rowId xmlns:a16="http://schemas.microsoft.com/office/drawing/2014/main" val="1646267816"/>
                  </a:ext>
                </a:extLst>
              </a:tr>
              <a:tr h="192692">
                <a:tc>
                  <a:txBody>
                    <a:bodyPr/>
                    <a:lstStyle/>
                    <a:p>
                      <a:pPr algn="ctr" fontAlgn="b"/>
                      <a:r>
                        <a:rPr lang="en-GB" sz="1100" b="0" i="0" u="none" strike="noStrike" dirty="0" err="1">
                          <a:solidFill>
                            <a:srgbClr val="000000"/>
                          </a:solidFill>
                          <a:effectLst/>
                          <a:latin typeface="Calibri" panose="020F0502020204030204" pitchFamily="34" charset="0"/>
                        </a:rPr>
                        <a:t>visib</a:t>
                      </a:r>
                      <a:endParaRPr lang="en-GB" sz="1100" b="0" i="0" u="none" strike="noStrike" dirty="0">
                        <a:solidFill>
                          <a:srgbClr val="000000"/>
                        </a:solidFill>
                        <a:effectLst/>
                        <a:latin typeface="Calibri" panose="020F0502020204030204" pitchFamily="34" charset="0"/>
                      </a:endParaRPr>
                    </a:p>
                  </a:txBody>
                  <a:tcPr marL="4763" marR="4763" marT="4763" marB="0" anchor="b">
                    <a:solidFill>
                      <a:schemeClr val="bg1">
                        <a:lumMod val="65000"/>
                      </a:schemeClr>
                    </a:solidFill>
                  </a:tcPr>
                </a:tc>
                <a:tc>
                  <a:txBody>
                    <a:bodyPr/>
                    <a:lstStyle/>
                    <a:p>
                      <a:pPr algn="ctr" fontAlgn="b"/>
                      <a:r>
                        <a:rPr lang="en-GB" sz="1100" b="0" i="0" u="none" strike="noStrike" dirty="0">
                          <a:solidFill>
                            <a:srgbClr val="000000"/>
                          </a:solidFill>
                          <a:effectLst/>
                          <a:latin typeface="Calibri" panose="020F0502020204030204" pitchFamily="34" charset="0"/>
                        </a:rPr>
                        <a:t>0.01</a:t>
                      </a:r>
                    </a:p>
                  </a:txBody>
                  <a:tcPr marL="4763" marR="4763" marT="4763" marB="0" anchor="b">
                    <a:solidFill>
                      <a:schemeClr val="bg1">
                        <a:lumMod val="65000"/>
                      </a:schemeClr>
                    </a:solidFill>
                  </a:tcPr>
                </a:tc>
                <a:extLst>
                  <a:ext uri="{0D108BD9-81ED-4DB2-BD59-A6C34878D82A}">
                    <a16:rowId xmlns:a16="http://schemas.microsoft.com/office/drawing/2014/main" val="2367845767"/>
                  </a:ext>
                </a:extLst>
              </a:tr>
            </a:tbl>
          </a:graphicData>
        </a:graphic>
      </p:graphicFrame>
      <p:sp>
        <p:nvSpPr>
          <p:cNvPr id="9" name="Content Placeholder 3">
            <a:extLst>
              <a:ext uri="{FF2B5EF4-FFF2-40B4-BE49-F238E27FC236}">
                <a16:creationId xmlns:a16="http://schemas.microsoft.com/office/drawing/2014/main" id="{11982A2D-0E1C-4077-93B3-1084665443B4}"/>
              </a:ext>
            </a:extLst>
          </p:cNvPr>
          <p:cNvSpPr txBox="1">
            <a:spLocks/>
          </p:cNvSpPr>
          <p:nvPr/>
        </p:nvSpPr>
        <p:spPr>
          <a:xfrm>
            <a:off x="7845927" y="4161734"/>
            <a:ext cx="2403152" cy="1321763"/>
          </a:xfrm>
          <a:prstGeom prst="rect">
            <a:avLst/>
          </a:prstGeom>
        </p:spPr>
        <p:txBody>
          <a:bodyPr vert="horz" lIns="91440" tIns="45720" rIns="91440" bIns="45720" rtlCol="0" anchor="ctr">
            <a:normAutofit fontScale="77500" lnSpcReduction="20000"/>
          </a:bodyPr>
          <a:lst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a:lstStyle>
          <a:p>
            <a:pPr marL="324000" lvl="1" indent="0">
              <a:buNone/>
            </a:pPr>
            <a:r>
              <a:rPr lang="en-GB" dirty="0"/>
              <a:t>EWR model with JFK data</a:t>
            </a:r>
          </a:p>
          <a:p>
            <a:pPr lvl="2"/>
            <a:r>
              <a:rPr lang="en-GB" dirty="0"/>
              <a:t>AUC = 0.694</a:t>
            </a:r>
          </a:p>
          <a:p>
            <a:pPr marL="324000" lvl="1" indent="0">
              <a:buNone/>
            </a:pPr>
            <a:endParaRPr lang="en-GB" dirty="0"/>
          </a:p>
          <a:p>
            <a:pPr marL="324000" lvl="1" indent="0">
              <a:buNone/>
            </a:pPr>
            <a:r>
              <a:rPr lang="en-GB" dirty="0"/>
              <a:t>EWR model with LGA data</a:t>
            </a:r>
          </a:p>
          <a:p>
            <a:pPr lvl="2"/>
            <a:r>
              <a:rPr lang="en-GB" dirty="0"/>
              <a:t>AUC =  0.720</a:t>
            </a:r>
          </a:p>
        </p:txBody>
      </p:sp>
      <p:pic>
        <p:nvPicPr>
          <p:cNvPr id="5" name="Picture 4">
            <a:extLst>
              <a:ext uri="{FF2B5EF4-FFF2-40B4-BE49-F238E27FC236}">
                <a16:creationId xmlns:a16="http://schemas.microsoft.com/office/drawing/2014/main" id="{9E178918-D56C-4F14-934D-192408DE99CA}"/>
              </a:ext>
            </a:extLst>
          </p:cNvPr>
          <p:cNvPicPr>
            <a:picLocks noChangeAspect="1"/>
          </p:cNvPicPr>
          <p:nvPr/>
        </p:nvPicPr>
        <p:blipFill>
          <a:blip r:embed="rId3"/>
          <a:stretch>
            <a:fillRect/>
          </a:stretch>
        </p:blipFill>
        <p:spPr>
          <a:xfrm>
            <a:off x="1942921" y="3716482"/>
            <a:ext cx="2909828" cy="2212266"/>
          </a:xfrm>
          <a:prstGeom prst="rect">
            <a:avLst/>
          </a:prstGeom>
        </p:spPr>
      </p:pic>
    </p:spTree>
    <p:extLst>
      <p:ext uri="{BB962C8B-B14F-4D97-AF65-F5344CB8AC3E}">
        <p14:creationId xmlns:p14="http://schemas.microsoft.com/office/powerpoint/2010/main" val="348577449"/>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A1D6ED5A-9B8A-4433-BA99-139C56DB1BD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Tech design</Template>
  <TotalTime>1378</TotalTime>
  <Words>1324</Words>
  <Application>Microsoft Office PowerPoint</Application>
  <PresentationFormat>Widescreen</PresentationFormat>
  <Paragraphs>215</Paragraphs>
  <Slides>11</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Calibri</vt:lpstr>
      <vt:lpstr>Gill Sans MT</vt:lpstr>
      <vt:lpstr>TiemposTextWeb</vt:lpstr>
      <vt:lpstr>Wingdings 2</vt:lpstr>
      <vt:lpstr>Dividend</vt:lpstr>
      <vt:lpstr>NEWARK AIRPORT (EWR) flight delays</vt:lpstr>
      <vt:lpstr>New York and New Jersey Airports</vt:lpstr>
      <vt:lpstr>Project remit</vt:lpstr>
      <vt:lpstr>EWR Airport Background</vt:lpstr>
      <vt:lpstr>EWR Airport delays</vt:lpstr>
      <vt:lpstr>Comparison of Airport delays</vt:lpstr>
      <vt:lpstr>Weather related delay factors</vt:lpstr>
      <vt:lpstr>Other delay factors</vt:lpstr>
      <vt:lpstr>Final Model</vt:lpstr>
      <vt:lpstr>Conclusions and Recommendations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NEWARK AIRPORT (EWR) flight delays</dc:title>
  <dc:creator>Mandip Farmahan</dc:creator>
  <cp:lastModifiedBy>mfarmahan</cp:lastModifiedBy>
  <cp:revision>73</cp:revision>
  <cp:lastPrinted>2023-06-20T10:54:37Z</cp:lastPrinted>
  <dcterms:created xsi:type="dcterms:W3CDTF">2023-06-19T09:54:53Z</dcterms:created>
  <dcterms:modified xsi:type="dcterms:W3CDTF">2023-07-01T12:01:45Z</dcterms:modified>
</cp:coreProperties>
</file>